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2" r:id="rId1"/>
    <p:sldMasterId id="2147483648" r:id="rId2"/>
  </p:sldMasterIdLst>
  <p:notesMasterIdLst>
    <p:notesMasterId r:id="rId31"/>
  </p:notesMasterIdLst>
  <p:sldIdLst>
    <p:sldId id="318" r:id="rId3"/>
    <p:sldId id="596" r:id="rId4"/>
    <p:sldId id="617" r:id="rId5"/>
    <p:sldId id="577" r:id="rId6"/>
    <p:sldId id="597" r:id="rId7"/>
    <p:sldId id="598" r:id="rId8"/>
    <p:sldId id="599" r:id="rId9"/>
    <p:sldId id="600" r:id="rId10"/>
    <p:sldId id="601" r:id="rId11"/>
    <p:sldId id="602" r:id="rId12"/>
    <p:sldId id="603" r:id="rId13"/>
    <p:sldId id="604" r:id="rId14"/>
    <p:sldId id="605" r:id="rId15"/>
    <p:sldId id="607" r:id="rId16"/>
    <p:sldId id="608" r:id="rId17"/>
    <p:sldId id="609" r:id="rId18"/>
    <p:sldId id="585" r:id="rId19"/>
    <p:sldId id="610" r:id="rId20"/>
    <p:sldId id="611" r:id="rId21"/>
    <p:sldId id="612" r:id="rId22"/>
    <p:sldId id="613" r:id="rId23"/>
    <p:sldId id="614" r:id="rId24"/>
    <p:sldId id="615" r:id="rId25"/>
    <p:sldId id="594" r:id="rId26"/>
    <p:sldId id="616" r:id="rId27"/>
    <p:sldId id="618" r:id="rId28"/>
    <p:sldId id="619" r:id="rId29"/>
    <p:sldId id="362" r:id="rId30"/>
  </p:sldIdLst>
  <p:sldSz cx="17337088" cy="9752013"/>
  <p:notesSz cx="6858000" cy="9144000"/>
  <p:defaultTextStyle>
    <a:defPPr>
      <a:defRPr lang="ru-RU"/>
    </a:defPPr>
    <a:lvl1pPr marL="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39DCF09-0978-7249-8357-6A62AD9B5324}">
          <p14:sldIdLst>
            <p14:sldId id="318"/>
            <p14:sldId id="596"/>
            <p14:sldId id="617"/>
            <p14:sldId id="577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7"/>
            <p14:sldId id="608"/>
            <p14:sldId id="609"/>
            <p14:sldId id="585"/>
            <p14:sldId id="610"/>
            <p14:sldId id="611"/>
            <p14:sldId id="612"/>
            <p14:sldId id="613"/>
            <p14:sldId id="614"/>
            <p14:sldId id="615"/>
            <p14:sldId id="594"/>
            <p14:sldId id="616"/>
            <p14:sldId id="618"/>
            <p14:sldId id="619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2" pos="5438" userDrawn="1">
          <p15:clr>
            <a:srgbClr val="A4A3A4"/>
          </p15:clr>
        </p15:guide>
        <p15:guide id="3" orient="horz" pos="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98C"/>
    <a:srgbClr val="FFCC00"/>
    <a:srgbClr val="FFFFFF"/>
    <a:srgbClr val="35485C"/>
    <a:srgbClr val="31C2A7"/>
    <a:srgbClr val="EC1150"/>
    <a:srgbClr val="001A34"/>
    <a:srgbClr val="215E9C"/>
    <a:srgbClr val="6A89C3"/>
    <a:srgbClr val="AAC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0" autoAdjust="0"/>
    <p:restoredTop sz="94830"/>
  </p:normalViewPr>
  <p:slideViewPr>
    <p:cSldViewPr snapToGrid="0" snapToObjects="1" showGuides="1">
      <p:cViewPr varScale="1">
        <p:scale>
          <a:sx n="48" d="100"/>
          <a:sy n="48" d="100"/>
        </p:scale>
        <p:origin x="216" y="66"/>
      </p:cViewPr>
      <p:guideLst>
        <p:guide pos="5438"/>
        <p:guide orient="horz" pos="7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AAA6-B921-3542-8173-0DD764489E8A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AF58-8BBF-5942-9EE2-B93E2FFAB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14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DAF58-8BBF-5942-9EE2-B93E2FFABF9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56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DD7EA-6FE7-6344-83D3-057B925219C9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7735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663950" y="2298701"/>
            <a:ext cx="1129823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63950" y="6224400"/>
            <a:ext cx="1129823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1DFBB-33F8-AB4B-B680-0998BECC6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3950" y="1443727"/>
            <a:ext cx="3002026" cy="111503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2306467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81087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63950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5903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7671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448946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4044509" y="4035513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81087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63950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65903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67671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448946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044509" y="5764559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81087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63950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65903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867671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448946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4044509" y="7493605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7553325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7553324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699"/>
            <a:ext cx="10001250" cy="61896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700"/>
            <a:ext cx="10001250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6256338" y="5454206"/>
            <a:ext cx="10001250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8874124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8874124" y="5454206"/>
            <a:ext cx="7383463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1081088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1081088" y="5454206"/>
            <a:ext cx="7383463" cy="3034157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 dirty="0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6265863" y="7042826"/>
            <a:ext cx="4814887" cy="1445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11442701" y="7042826"/>
            <a:ext cx="4814887" cy="1445537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108108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625633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11441113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663950" y="2298701"/>
            <a:ext cx="11298238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 hidden="1">
            <a:extLst>
              <a:ext uri="{FF2B5EF4-FFF2-40B4-BE49-F238E27FC236}">
                <a16:creationId xmlns:a16="http://schemas.microsoft.com/office/drawing/2014/main" id="{5959620F-FF1D-4B4A-A645-18C3FAB57B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4813030"/>
              </p:ext>
            </p:extLst>
          </p:nvPr>
        </p:nvGraphicFramePr>
        <p:xfrm>
          <a:off x="2628" y="2627"/>
          <a:ext cx="2031" cy="2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Слайд think-cell" r:id="rId4" imgW="7772400" imgH="10058400" progId="TCLayout.ActiveDocument.1">
                  <p:embed/>
                </p:oleObj>
              </mc:Choice>
              <mc:Fallback>
                <p:oleObj name="Слайд think-cell" r:id="rId4" imgW="7772400" imgH="10058400" progId="TCLayout.ActiveDocument.1">
                  <p:embed/>
                  <p:pic>
                    <p:nvPicPr>
                      <p:cNvPr id="9" name="Объект 8" hidden="1">
                        <a:extLst>
                          <a:ext uri="{FF2B5EF4-FFF2-40B4-BE49-F238E27FC236}">
                            <a16:creationId xmlns:a16="http://schemas.microsoft.com/office/drawing/2014/main" id="{5959620F-FF1D-4B4A-A645-18C3FAB57B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8" y="2627"/>
                        <a:ext cx="2031" cy="2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966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1">
          <p15:clr>
            <a:srgbClr val="FBAE40"/>
          </p15:clr>
        </p15:guide>
        <p15:guide id="2" pos="488">
          <p15:clr>
            <a:srgbClr val="FBAE40"/>
          </p15:clr>
        </p15:guide>
        <p15:guide id="3" orient="horz" pos="2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3540077"/>
          </a:xfrm>
          <a:prstGeom prst="rect">
            <a:avLst/>
          </a:prstGeom>
        </p:spPr>
        <p:txBody>
          <a:bodyPr anchor="b"/>
          <a:lstStyle>
            <a:lvl1pPr>
              <a:defRPr sz="8401" b="0"/>
            </a:lvl1pPr>
          </a:lstStyle>
          <a:p>
            <a:r>
              <a:t>Образец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6231501"/>
            <a:ext cx="12551339" cy="1381549"/>
          </a:xfrm>
          <a:prstGeom prst="rect">
            <a:avLst/>
          </a:prstGeom>
        </p:spPr>
        <p:txBody>
          <a:bodyPr>
            <a:normAutofit/>
          </a:bodyPr>
          <a:lstStyle>
            <a:lvl2pPr indent="650202"/>
            <a:lvl3pPr marL="0" indent="1300407">
              <a:buSzTx/>
              <a:buNone/>
            </a:lvl3pPr>
            <a:lvl4pPr marL="0" indent="1950610">
              <a:buSzTx/>
              <a:buNone/>
            </a:lvl4pPr>
            <a:lvl5pPr marL="0" indent="2600814"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3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итульный слайд_си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3540077"/>
          </a:xfrm>
          <a:prstGeom prst="rect">
            <a:avLst/>
          </a:prstGeom>
        </p:spPr>
        <p:txBody>
          <a:bodyPr anchor="b"/>
          <a:lstStyle>
            <a:lvl1pPr>
              <a:defRPr sz="84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6231501"/>
            <a:ext cx="12551339" cy="13815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 indent="650202">
              <a:defRPr>
                <a:solidFill>
                  <a:srgbClr val="FFFFFF"/>
                </a:solidFill>
              </a:defRPr>
            </a:lvl2pPr>
            <a:lvl3pPr marL="0" indent="1300407">
              <a:buSzTx/>
              <a:buNone/>
              <a:defRPr>
                <a:solidFill>
                  <a:srgbClr val="FFFFFF"/>
                </a:solidFill>
              </a:defRPr>
            </a:lvl3pPr>
            <a:lvl4pPr marL="0" indent="1950610">
              <a:buSzTx/>
              <a:buNone/>
              <a:defRPr>
                <a:solidFill>
                  <a:srgbClr val="FFFFFF"/>
                </a:solidFill>
              </a:defRPr>
            </a:lvl4pPr>
            <a:lvl5pPr marL="0" indent="2600814">
              <a:buSz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3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1" y="2303025"/>
            <a:ext cx="12585267" cy="35400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66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3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Номерной 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4132827" y="2310178"/>
            <a:ext cx="10936105" cy="35400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6601" b="0">
                <a:solidFill>
                  <a:srgbClr val="FFFF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78293" y="3607923"/>
            <a:ext cx="1285994" cy="224233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8202" b="1">
                <a:solidFill>
                  <a:srgbClr val="FFFFFF"/>
                </a:solidFill>
              </a:defRPr>
            </a:lvl1pPr>
            <a:lvl2pPr>
              <a:defRPr sz="18202" b="1">
                <a:solidFill>
                  <a:srgbClr val="FFFFFF"/>
                </a:solidFill>
              </a:defRPr>
            </a:lvl2pPr>
            <a:lvl3pPr marL="4095410" indent="-4095410">
              <a:defRPr sz="18202" b="1">
                <a:solidFill>
                  <a:srgbClr val="FFFFFF"/>
                </a:solidFill>
              </a:defRPr>
            </a:lvl3pPr>
            <a:lvl4pPr marL="4131413" indent="-4095410">
              <a:defRPr sz="18202" b="1">
                <a:solidFill>
                  <a:srgbClr val="FFFFFF"/>
                </a:solidFill>
              </a:defRPr>
            </a:lvl4pPr>
            <a:lvl5pPr marL="3270327" indent="-2730273">
              <a:defRPr sz="18202" b="1">
                <a:solidFill>
                  <a:srgbClr val="FFFFFF"/>
                </a:solidFill>
              </a:defRPr>
            </a:lvl5pPr>
          </a:lstStyle>
          <a:p>
            <a:r>
              <a:t>0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Образец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2412222" y="2301323"/>
            <a:ext cx="12514235" cy="5108046"/>
          </a:xfrm>
          <a:prstGeom prst="rect">
            <a:avLst/>
          </a:prstGeom>
        </p:spPr>
        <p:txBody>
          <a:bodyPr anchor="ctr"/>
          <a:lstStyle>
            <a:lvl1pPr>
              <a:defRPr sz="6601" b="0">
                <a:solidFill>
                  <a:srgbClr val="005BFF"/>
                </a:solidFill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4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12221" y="7609622"/>
            <a:ext cx="12551339" cy="888425"/>
          </a:xfrm>
          <a:prstGeom prst="rect">
            <a:avLst/>
          </a:prstGeom>
        </p:spPr>
        <p:txBody>
          <a:bodyPr>
            <a:normAutofit/>
          </a:bodyPr>
          <a:lstStyle>
            <a:lvl2pPr indent="650202"/>
            <a:lvl3pPr marL="0" indent="1300407">
              <a:buSzTx/>
              <a:buNone/>
            </a:lvl3pPr>
            <a:lvl4pPr marL="0" indent="1950610">
              <a:buSzTx/>
              <a:buNone/>
            </a:lvl4pPr>
            <a:lvl5pPr marL="0" indent="2600814"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8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081186" y="2301323"/>
            <a:ext cx="12582090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081186" y="2301323"/>
            <a:ext cx="7382552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Текст 4"/>
          <p:cNvSpPr>
            <a:spLocks noGrp="1"/>
          </p:cNvSpPr>
          <p:nvPr>
            <p:ph type="body" sz="quarter" idx="21"/>
          </p:nvPr>
        </p:nvSpPr>
        <p:spPr>
          <a:xfrm>
            <a:off x="1081188" y="2301322"/>
            <a:ext cx="4815328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580937" cy="6189663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Прямоугольник 13"/>
          <p:cNvSpPr/>
          <p:nvPr/>
        </p:nvSpPr>
        <p:spPr>
          <a:xfrm>
            <a:off x="-1" y="-1"/>
            <a:ext cx="6256913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8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5332"/>
            <a:ext cx="4815330" cy="11363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59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" name="Текст 15"/>
          <p:cNvSpPr>
            <a:spLocks noGrp="1"/>
          </p:cNvSpPr>
          <p:nvPr>
            <p:ph type="body" sz="quarter" idx="21"/>
          </p:nvPr>
        </p:nvSpPr>
        <p:spPr>
          <a:xfrm>
            <a:off x="1081186" y="2301322"/>
            <a:ext cx="4815330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Текст 17"/>
          <p:cNvSpPr>
            <a:spLocks noGrp="1"/>
          </p:cNvSpPr>
          <p:nvPr>
            <p:ph type="body" sz="quarter" idx="22"/>
          </p:nvPr>
        </p:nvSpPr>
        <p:spPr>
          <a:xfrm>
            <a:off x="7557510" y="8992322"/>
            <a:ext cx="5159916" cy="32263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defRPr sz="1400"/>
            </a:pPr>
            <a:endParaRPr/>
          </a:p>
        </p:txBody>
      </p:sp>
      <p:sp>
        <p:nvSpPr>
          <p:cNvPr id="9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Прямоугольник 8"/>
          <p:cNvSpPr/>
          <p:nvPr/>
        </p:nvSpPr>
        <p:spPr>
          <a:xfrm>
            <a:off x="5896514" y="-1"/>
            <a:ext cx="11442163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9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6" y="575332"/>
            <a:ext cx="3878617" cy="113635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557510" y="8992322"/>
            <a:ext cx="5159916" cy="3226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  <a:lvl2pPr>
              <a:defRPr sz="1400">
                <a:solidFill>
                  <a:srgbClr val="FFFFFF"/>
                </a:solidFill>
              </a:defRPr>
            </a:lvl2pPr>
            <a:lvl3pPr marL="315032" indent="-315032">
              <a:defRPr sz="1400">
                <a:solidFill>
                  <a:srgbClr val="FFFFFF"/>
                </a:solidFill>
              </a:defRPr>
            </a:lvl3pPr>
            <a:lvl4pPr marL="351035" indent="-315032">
              <a:defRPr sz="1400">
                <a:solidFill>
                  <a:srgbClr val="FFFFFF"/>
                </a:solidFill>
              </a:defRPr>
            </a:lvl4pPr>
            <a:lvl5pPr marL="750074" indent="-210020">
              <a:defRPr sz="1400"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0" name="Текст 9"/>
          <p:cNvSpPr>
            <a:spLocks noGrp="1"/>
          </p:cNvSpPr>
          <p:nvPr>
            <p:ph type="body" sz="quarter" idx="21"/>
          </p:nvPr>
        </p:nvSpPr>
        <p:spPr>
          <a:xfrm>
            <a:off x="1081187" y="2301322"/>
            <a:ext cx="3878618" cy="619672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Прямоугольник 15"/>
          <p:cNvSpPr/>
          <p:nvPr/>
        </p:nvSpPr>
        <p:spPr>
          <a:xfrm>
            <a:off x="11440775" y="-1"/>
            <a:ext cx="5896516" cy="9763141"/>
          </a:xfrm>
          <a:prstGeom prst="rect">
            <a:avLst/>
          </a:prstGeom>
          <a:solidFill>
            <a:srgbClr val="005BFF"/>
          </a:solidFill>
          <a:ln w="12700">
            <a:miter lim="400000"/>
          </a:ln>
        </p:spPr>
        <p:txBody>
          <a:bodyPr lIns="45723" rIns="4572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2500"/>
          </a:p>
        </p:txBody>
      </p:sp>
      <p:sp>
        <p:nvSpPr>
          <p:cNvPr id="10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8" y="575332"/>
            <a:ext cx="10000579" cy="1136358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378873" y="2301322"/>
            <a:ext cx="3880206" cy="6196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0" name="Текст 7"/>
          <p:cNvSpPr>
            <a:spLocks noGrp="1"/>
          </p:cNvSpPr>
          <p:nvPr>
            <p:ph type="body" sz="quarter" idx="21"/>
          </p:nvPr>
        </p:nvSpPr>
        <p:spPr>
          <a:xfrm>
            <a:off x="366428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Рисунок 15"/>
          <p:cNvSpPr>
            <a:spLocks noGrp="1"/>
          </p:cNvSpPr>
          <p:nvPr>
            <p:ph type="pic" sz="quarter" idx="22"/>
          </p:nvPr>
        </p:nvSpPr>
        <p:spPr>
          <a:xfrm>
            <a:off x="1081186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2" name="Рисунок 15"/>
          <p:cNvSpPr>
            <a:spLocks noGrp="1"/>
          </p:cNvSpPr>
          <p:nvPr>
            <p:ph type="pic" sz="quarter" idx="23"/>
          </p:nvPr>
        </p:nvSpPr>
        <p:spPr>
          <a:xfrm>
            <a:off x="3664285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3" name="Текст 7"/>
          <p:cNvSpPr>
            <a:spLocks noGrp="1"/>
          </p:cNvSpPr>
          <p:nvPr>
            <p:ph type="body" sz="quarter" idx="24"/>
          </p:nvPr>
        </p:nvSpPr>
        <p:spPr>
          <a:xfrm>
            <a:off x="6266478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4" name="Рисунок 15"/>
          <p:cNvSpPr>
            <a:spLocks noGrp="1"/>
          </p:cNvSpPr>
          <p:nvPr>
            <p:ph type="pic" sz="quarter" idx="25"/>
          </p:nvPr>
        </p:nvSpPr>
        <p:spPr>
          <a:xfrm>
            <a:off x="6266476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5" name="Текст 7"/>
          <p:cNvSpPr>
            <a:spLocks noGrp="1"/>
          </p:cNvSpPr>
          <p:nvPr>
            <p:ph type="body" sz="quarter" idx="26"/>
          </p:nvPr>
        </p:nvSpPr>
        <p:spPr>
          <a:xfrm>
            <a:off x="8868484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6" name="Рисунок 15"/>
          <p:cNvSpPr>
            <a:spLocks noGrp="1"/>
          </p:cNvSpPr>
          <p:nvPr>
            <p:ph type="pic" sz="quarter" idx="27"/>
          </p:nvPr>
        </p:nvSpPr>
        <p:spPr>
          <a:xfrm>
            <a:off x="8868484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7" name="Текст 7"/>
          <p:cNvSpPr>
            <a:spLocks noGrp="1"/>
          </p:cNvSpPr>
          <p:nvPr>
            <p:ph type="body" sz="quarter" idx="28"/>
          </p:nvPr>
        </p:nvSpPr>
        <p:spPr>
          <a:xfrm>
            <a:off x="11449995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Рисунок 15"/>
          <p:cNvSpPr>
            <a:spLocks noGrp="1"/>
          </p:cNvSpPr>
          <p:nvPr>
            <p:ph type="pic" sz="quarter" idx="29"/>
          </p:nvPr>
        </p:nvSpPr>
        <p:spPr>
          <a:xfrm>
            <a:off x="114499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9" name="Текст 7"/>
          <p:cNvSpPr>
            <a:spLocks noGrp="1"/>
          </p:cNvSpPr>
          <p:nvPr>
            <p:ph type="body" sz="quarter" idx="30"/>
          </p:nvPr>
        </p:nvSpPr>
        <p:spPr>
          <a:xfrm>
            <a:off x="1404579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0" name="Рисунок 15"/>
          <p:cNvSpPr>
            <a:spLocks noGrp="1"/>
          </p:cNvSpPr>
          <p:nvPr>
            <p:ph type="pic" sz="quarter" idx="31"/>
          </p:nvPr>
        </p:nvSpPr>
        <p:spPr>
          <a:xfrm>
            <a:off x="140457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3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3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0" name="Рисунок 15"/>
          <p:cNvSpPr>
            <a:spLocks noGrp="1"/>
          </p:cNvSpPr>
          <p:nvPr>
            <p:ph type="pic" sz="quarter" idx="21"/>
          </p:nvPr>
        </p:nvSpPr>
        <p:spPr>
          <a:xfrm>
            <a:off x="2378293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1" name="Текст 7"/>
          <p:cNvSpPr>
            <a:spLocks noGrp="1"/>
          </p:cNvSpPr>
          <p:nvPr>
            <p:ph type="body" sz="quarter" idx="22"/>
          </p:nvPr>
        </p:nvSpPr>
        <p:spPr>
          <a:xfrm>
            <a:off x="588857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2" name="Рисунок 15"/>
          <p:cNvSpPr>
            <a:spLocks noGrp="1"/>
          </p:cNvSpPr>
          <p:nvPr>
            <p:ph type="pic" sz="quarter" idx="23"/>
          </p:nvPr>
        </p:nvSpPr>
        <p:spPr>
          <a:xfrm>
            <a:off x="5888577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" name="Текст 7"/>
          <p:cNvSpPr>
            <a:spLocks noGrp="1"/>
          </p:cNvSpPr>
          <p:nvPr>
            <p:ph type="body" sz="quarter" idx="24"/>
          </p:nvPr>
        </p:nvSpPr>
        <p:spPr>
          <a:xfrm>
            <a:off x="9317097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4" name="Рисунок 15"/>
          <p:cNvSpPr>
            <a:spLocks noGrp="1"/>
          </p:cNvSpPr>
          <p:nvPr>
            <p:ph type="pic" sz="quarter" idx="25"/>
          </p:nvPr>
        </p:nvSpPr>
        <p:spPr>
          <a:xfrm>
            <a:off x="9317097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5" name="Текст 7"/>
          <p:cNvSpPr>
            <a:spLocks noGrp="1"/>
          </p:cNvSpPr>
          <p:nvPr>
            <p:ph type="body" sz="quarter" idx="26"/>
          </p:nvPr>
        </p:nvSpPr>
        <p:spPr>
          <a:xfrm>
            <a:off x="12737680" y="5043110"/>
            <a:ext cx="220700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Рисунок 15"/>
          <p:cNvSpPr>
            <a:spLocks noGrp="1"/>
          </p:cNvSpPr>
          <p:nvPr>
            <p:ph type="pic" sz="quarter" idx="27"/>
          </p:nvPr>
        </p:nvSpPr>
        <p:spPr>
          <a:xfrm>
            <a:off x="12737680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2" y="5043110"/>
            <a:ext cx="2581512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6" name="Рисунок 15"/>
          <p:cNvSpPr>
            <a:spLocks noGrp="1"/>
          </p:cNvSpPr>
          <p:nvPr>
            <p:ph type="pic" sz="quarter" idx="21"/>
          </p:nvPr>
        </p:nvSpPr>
        <p:spPr>
          <a:xfrm>
            <a:off x="2378292" y="3624010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7" name="Текст 7"/>
          <p:cNvSpPr>
            <a:spLocks noGrp="1"/>
          </p:cNvSpPr>
          <p:nvPr>
            <p:ph type="body" sz="quarter" idx="22"/>
          </p:nvPr>
        </p:nvSpPr>
        <p:spPr>
          <a:xfrm>
            <a:off x="6914142" y="5043110"/>
            <a:ext cx="2630781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Рисунок 15"/>
          <p:cNvSpPr>
            <a:spLocks noGrp="1"/>
          </p:cNvSpPr>
          <p:nvPr>
            <p:ph type="pic" sz="quarter" idx="23"/>
          </p:nvPr>
        </p:nvSpPr>
        <p:spPr>
          <a:xfrm>
            <a:off x="691414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9" name="Текст 7"/>
          <p:cNvSpPr>
            <a:spLocks noGrp="1"/>
          </p:cNvSpPr>
          <p:nvPr>
            <p:ph type="body" sz="quarter" idx="24"/>
          </p:nvPr>
        </p:nvSpPr>
        <p:spPr>
          <a:xfrm>
            <a:off x="11449995" y="5043110"/>
            <a:ext cx="2576853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0" name="Рисунок 15"/>
          <p:cNvSpPr>
            <a:spLocks noGrp="1"/>
          </p:cNvSpPr>
          <p:nvPr>
            <p:ph type="pic" sz="quarter" idx="25"/>
          </p:nvPr>
        </p:nvSpPr>
        <p:spPr>
          <a:xfrm>
            <a:off x="11449995" y="3624010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6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378293" y="5043110"/>
            <a:ext cx="3492996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0" name="Текст 7"/>
          <p:cNvSpPr>
            <a:spLocks noGrp="1"/>
          </p:cNvSpPr>
          <p:nvPr>
            <p:ph type="body" sz="quarter" idx="21"/>
          </p:nvPr>
        </p:nvSpPr>
        <p:spPr>
          <a:xfrm>
            <a:off x="6901846" y="5043110"/>
            <a:ext cx="3492997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1" name="Текст 7"/>
          <p:cNvSpPr>
            <a:spLocks noGrp="1"/>
          </p:cNvSpPr>
          <p:nvPr>
            <p:ph type="body" sz="quarter" idx="22"/>
          </p:nvPr>
        </p:nvSpPr>
        <p:spPr>
          <a:xfrm>
            <a:off x="11456167" y="5043110"/>
            <a:ext cx="3478989" cy="306260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3" name="Текст 7"/>
          <p:cNvSpPr>
            <a:spLocks noGrp="1"/>
          </p:cNvSpPr>
          <p:nvPr>
            <p:ph type="body" sz="quarter" idx="23" hasCustomPrompt="1"/>
          </p:nvPr>
        </p:nvSpPr>
        <p:spPr>
          <a:xfrm>
            <a:off x="2361531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  <p:sp>
        <p:nvSpPr>
          <p:cNvPr id="174" name="Текст 7"/>
          <p:cNvSpPr>
            <a:spLocks noGrp="1"/>
          </p:cNvSpPr>
          <p:nvPr>
            <p:ph type="body" sz="quarter" idx="24" hasCustomPrompt="1"/>
          </p:nvPr>
        </p:nvSpPr>
        <p:spPr>
          <a:xfrm>
            <a:off x="6901846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  <p:sp>
        <p:nvSpPr>
          <p:cNvPr id="175" name="Текст 7"/>
          <p:cNvSpPr>
            <a:spLocks noGrp="1"/>
          </p:cNvSpPr>
          <p:nvPr>
            <p:ph type="body" sz="quarter" idx="25" hasCustomPrompt="1"/>
          </p:nvPr>
        </p:nvSpPr>
        <p:spPr>
          <a:xfrm>
            <a:off x="11442162" y="3754677"/>
            <a:ext cx="3492997" cy="1208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01" b="1">
                <a:solidFill>
                  <a:srgbClr val="005BFF"/>
                </a:solidFill>
              </a:defRPr>
            </a:lvl1pPr>
          </a:lstStyle>
          <a:p>
            <a:r>
              <a:t>00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980796" y="5578482"/>
            <a:ext cx="7418717" cy="25272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  <a:lvl2pPr>
              <a:defRPr sz="4200"/>
            </a:lvl2pPr>
            <a:lvl3pPr marL="945093" indent="-945093">
              <a:defRPr sz="4200"/>
            </a:lvl3pPr>
            <a:lvl4pPr marL="981098" indent="-945093">
              <a:defRPr sz="4200"/>
            </a:lvl4pPr>
            <a:lvl5pPr marL="1170116" indent="-630063">
              <a:defRPr sz="4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3" name="Текст 7"/>
          <p:cNvSpPr>
            <a:spLocks noGrp="1"/>
          </p:cNvSpPr>
          <p:nvPr>
            <p:ph type="body" sz="quarter" idx="21" hasCustomPrompt="1"/>
          </p:nvPr>
        </p:nvSpPr>
        <p:spPr>
          <a:xfrm>
            <a:off x="4980796" y="2594956"/>
            <a:ext cx="7418717" cy="29681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202" b="1">
                <a:solidFill>
                  <a:srgbClr val="005BFF"/>
                </a:solidFill>
              </a:defRPr>
            </a:lvl1pPr>
          </a:lstStyle>
          <a:p>
            <a:r>
              <a:t>000</a:t>
            </a:r>
          </a:p>
        </p:txBody>
      </p:sp>
      <p:sp>
        <p:nvSpPr>
          <p:cNvPr id="18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9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2301323"/>
            <a:ext cx="4815330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0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6" y="7050860"/>
            <a:ext cx="12582090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6" y="2301323"/>
            <a:ext cx="7382552" cy="11415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19" name="Текст 9"/>
          <p:cNvSpPr>
            <a:spLocks noGrp="1"/>
          </p:cNvSpPr>
          <p:nvPr>
            <p:ph type="body" sz="quarter" idx="21"/>
          </p:nvPr>
        </p:nvSpPr>
        <p:spPr>
          <a:xfrm>
            <a:off x="8874939" y="2301323"/>
            <a:ext cx="7382551" cy="114154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2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081187" y="7050860"/>
            <a:ext cx="4815330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9" name="Текст 9"/>
          <p:cNvSpPr>
            <a:spLocks noGrp="1"/>
          </p:cNvSpPr>
          <p:nvPr>
            <p:ph type="body" sz="quarter" idx="21"/>
          </p:nvPr>
        </p:nvSpPr>
        <p:spPr>
          <a:xfrm>
            <a:off x="6266436" y="7050860"/>
            <a:ext cx="4815329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Текст 9"/>
          <p:cNvSpPr>
            <a:spLocks noGrp="1"/>
          </p:cNvSpPr>
          <p:nvPr>
            <p:ph type="body" sz="quarter" idx="22"/>
          </p:nvPr>
        </p:nvSpPr>
        <p:spPr>
          <a:xfrm>
            <a:off x="11443748" y="7050860"/>
            <a:ext cx="4815329" cy="144718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1" name="Рисунок 3"/>
          <p:cNvSpPr>
            <a:spLocks noGrp="1"/>
          </p:cNvSpPr>
          <p:nvPr>
            <p:ph type="pic" sz="quarter" idx="23"/>
          </p:nvPr>
        </p:nvSpPr>
        <p:spPr>
          <a:xfrm>
            <a:off x="1081187" y="2301322"/>
            <a:ext cx="4815330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2" name="Рисунок 3"/>
          <p:cNvSpPr>
            <a:spLocks noGrp="1"/>
          </p:cNvSpPr>
          <p:nvPr>
            <p:ph type="pic" sz="quarter" idx="24"/>
          </p:nvPr>
        </p:nvSpPr>
        <p:spPr>
          <a:xfrm>
            <a:off x="6256910" y="2301322"/>
            <a:ext cx="4815329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3" name="Рисунок 3"/>
          <p:cNvSpPr>
            <a:spLocks noGrp="1"/>
          </p:cNvSpPr>
          <p:nvPr>
            <p:ph type="pic" sz="quarter" idx="25"/>
          </p:nvPr>
        </p:nvSpPr>
        <p:spPr>
          <a:xfrm>
            <a:off x="11442161" y="2301322"/>
            <a:ext cx="4815329" cy="443735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3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44" name="Рисунок 13" descr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11" y="1666289"/>
            <a:ext cx="3657280" cy="72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Рисунок 8"/>
          <p:cNvSpPr>
            <a:spLocks noGrp="1"/>
          </p:cNvSpPr>
          <p:nvPr>
            <p:ph type="pic" sz="quarter" idx="21"/>
          </p:nvPr>
        </p:nvSpPr>
        <p:spPr>
          <a:xfrm>
            <a:off x="1313522" y="2128710"/>
            <a:ext cx="2929658" cy="636145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554016" y="576658"/>
            <a:ext cx="870506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5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61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55" name="Рисунок 8" descr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54" y="193129"/>
            <a:ext cx="5551809" cy="1106072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Рисунок 8"/>
          <p:cNvSpPr>
            <a:spLocks noGrp="1"/>
          </p:cNvSpPr>
          <p:nvPr>
            <p:ph type="pic" sz="half" idx="21"/>
          </p:nvPr>
        </p:nvSpPr>
        <p:spPr>
          <a:xfrm>
            <a:off x="1938824" y="890966"/>
            <a:ext cx="4447269" cy="965679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64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6256911" y="2301323"/>
            <a:ext cx="1000216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66" name="Рисунок 9" descr="Рисунок 9"/>
          <p:cNvPicPr>
            <a:picLocks noChangeAspect="1"/>
          </p:cNvPicPr>
          <p:nvPr/>
        </p:nvPicPr>
        <p:blipFill>
          <a:blip r:embed="rId2"/>
          <a:srcRect l="1455" t="1556" r="1581" b="789"/>
          <a:stretch>
            <a:fillRect/>
          </a:stretch>
        </p:blipFill>
        <p:spPr>
          <a:xfrm>
            <a:off x="703333" y="1583643"/>
            <a:ext cx="3869883" cy="740611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Рисунок 8"/>
          <p:cNvSpPr>
            <a:spLocks noGrp="1"/>
          </p:cNvSpPr>
          <p:nvPr>
            <p:ph type="pic" sz="quarter" idx="21"/>
          </p:nvPr>
        </p:nvSpPr>
        <p:spPr>
          <a:xfrm>
            <a:off x="1123426" y="2052276"/>
            <a:ext cx="3024565" cy="6441494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554016" y="576658"/>
            <a:ext cx="870506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75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7554017" y="2301323"/>
            <a:ext cx="8705061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77" name="Рисунок 11" descr="Рисунок 11"/>
          <p:cNvPicPr>
            <a:picLocks noChangeAspect="1"/>
          </p:cNvPicPr>
          <p:nvPr/>
        </p:nvPicPr>
        <p:blipFill>
          <a:blip r:embed="rId2"/>
          <a:srcRect l="1456" t="1556" r="1582" b="790"/>
          <a:stretch>
            <a:fillRect/>
          </a:stretch>
        </p:blipFill>
        <p:spPr>
          <a:xfrm>
            <a:off x="1081185" y="132096"/>
            <a:ext cx="5887811" cy="11267983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Рисунок 8"/>
          <p:cNvSpPr>
            <a:spLocks noGrp="1"/>
          </p:cNvSpPr>
          <p:nvPr>
            <p:ph type="pic" sz="half" idx="21"/>
          </p:nvPr>
        </p:nvSpPr>
        <p:spPr>
          <a:xfrm>
            <a:off x="1724237" y="838816"/>
            <a:ext cx="4601707" cy="98003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7" y="576658"/>
            <a:ext cx="15177891" cy="111823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8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442161" y="2301323"/>
            <a:ext cx="4816917" cy="619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8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88" name="Объект 7" descr="Объект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7" y="2145935"/>
            <a:ext cx="10833976" cy="6504254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Рисунок 8"/>
          <p:cNvSpPr>
            <a:spLocks noGrp="1"/>
          </p:cNvSpPr>
          <p:nvPr>
            <p:ph type="pic" sz="half" idx="21"/>
          </p:nvPr>
        </p:nvSpPr>
        <p:spPr>
          <a:xfrm>
            <a:off x="1865062" y="2654668"/>
            <a:ext cx="8252486" cy="517433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инальный слайд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Спасибо за внимание!"/>
          <p:cNvSpPr txBox="1">
            <a:spLocks noGrp="1"/>
          </p:cNvSpPr>
          <p:nvPr>
            <p:ph type="title" hasCustomPrompt="1"/>
          </p:nvPr>
        </p:nvSpPr>
        <p:spPr>
          <a:xfrm>
            <a:off x="2412222" y="2922655"/>
            <a:ext cx="12514235" cy="2918745"/>
          </a:xfrm>
          <a:prstGeom prst="rect">
            <a:avLst/>
          </a:prstGeom>
        </p:spPr>
        <p:txBody>
          <a:bodyPr anchor="b"/>
          <a:lstStyle>
            <a:lvl1pPr>
              <a:defRPr sz="6601" b="0">
                <a:solidFill>
                  <a:srgbClr val="FFFFFF"/>
                </a:solidFill>
              </a:defRPr>
            </a:lvl1pPr>
          </a:lstStyle>
          <a:p>
            <a:r>
              <a:t>Спасибо за внимание!</a:t>
            </a:r>
          </a:p>
        </p:txBody>
      </p:sp>
      <p:pic>
        <p:nvPicPr>
          <p:cNvPr id="312" name="Рисунок 1" descr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21" y="1726854"/>
            <a:ext cx="2737492" cy="59543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12223" y="6409355"/>
            <a:ext cx="12514235" cy="9069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 marL="0" indent="0">
              <a:buSzTx/>
              <a:buNone/>
              <a:defRPr>
                <a:solidFill>
                  <a:srgbClr val="FFFFFF"/>
                </a:solidFill>
              </a:defRPr>
            </a:lvl3pPr>
            <a:lvl4pPr marL="0" indent="0">
              <a:buSzTx/>
              <a:buNone/>
              <a:defRPr>
                <a:solidFill>
                  <a:srgbClr val="FFFFFF"/>
                </a:solidFill>
              </a:defRPr>
            </a:lvl4pPr>
            <a:lvl5pPr marL="727899" indent="-187845">
              <a:defRPr>
                <a:solidFill>
                  <a:srgbClr val="FFFFFF"/>
                </a:solidFill>
              </a:defRPr>
            </a:lvl5pPr>
          </a:lstStyle>
          <a:p>
            <a:r>
              <a:t>Имя и фамилия спикера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4" name="Рисунок 14"/>
          <p:cNvSpPr>
            <a:spLocks noGrp="1"/>
          </p:cNvSpPr>
          <p:nvPr>
            <p:ph type="pic" sz="quarter" idx="21"/>
          </p:nvPr>
        </p:nvSpPr>
        <p:spPr>
          <a:xfrm>
            <a:off x="2412221" y="7384398"/>
            <a:ext cx="606587" cy="46422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15" name="Текст 2"/>
          <p:cNvSpPr>
            <a:spLocks noGrp="1"/>
          </p:cNvSpPr>
          <p:nvPr>
            <p:ph type="body" sz="quarter" idx="22" hasCustomPrompt="1"/>
          </p:nvPr>
        </p:nvSpPr>
        <p:spPr>
          <a:xfrm>
            <a:off x="3340665" y="7325930"/>
            <a:ext cx="11585792" cy="1208471"/>
          </a:xfrm>
          <a:prstGeom prst="rect">
            <a:avLst/>
          </a:prstGeom>
        </p:spPr>
        <p:txBody>
          <a:bodyPr>
            <a:normAutofit/>
          </a:bodyPr>
          <a:lstStyle>
            <a:lvl1pPr defTabSz="1828529">
              <a:spcBef>
                <a:spcPts val="16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Почта@ozon.ru</a:t>
            </a:r>
          </a:p>
        </p:txBody>
      </p:sp>
      <p:sp>
        <p:nvSpPr>
          <p:cNvPr id="31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206905" y="8823229"/>
            <a:ext cx="218008" cy="2154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4" name="Рисунок 15"/>
          <p:cNvSpPr>
            <a:spLocks noGrp="1"/>
          </p:cNvSpPr>
          <p:nvPr>
            <p:ph type="pic" sz="quarter" idx="21"/>
          </p:nvPr>
        </p:nvSpPr>
        <p:spPr>
          <a:xfrm>
            <a:off x="1081186" y="2309098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5" name="Рисунок 15"/>
          <p:cNvSpPr>
            <a:spLocks noGrp="1"/>
          </p:cNvSpPr>
          <p:nvPr>
            <p:ph type="pic" sz="quarter" idx="22"/>
          </p:nvPr>
        </p:nvSpPr>
        <p:spPr>
          <a:xfrm>
            <a:off x="3664285" y="2309098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6" name="Рисунок 15"/>
          <p:cNvSpPr>
            <a:spLocks noGrp="1"/>
          </p:cNvSpPr>
          <p:nvPr>
            <p:ph type="pic" sz="quarter" idx="23"/>
          </p:nvPr>
        </p:nvSpPr>
        <p:spPr>
          <a:xfrm>
            <a:off x="6266476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7" name="Рисунок 15"/>
          <p:cNvSpPr>
            <a:spLocks noGrp="1"/>
          </p:cNvSpPr>
          <p:nvPr>
            <p:ph type="pic" sz="quarter" idx="24"/>
          </p:nvPr>
        </p:nvSpPr>
        <p:spPr>
          <a:xfrm>
            <a:off x="8868484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8" name="Рисунок 15"/>
          <p:cNvSpPr>
            <a:spLocks noGrp="1"/>
          </p:cNvSpPr>
          <p:nvPr>
            <p:ph type="pic" sz="quarter" idx="25"/>
          </p:nvPr>
        </p:nvSpPr>
        <p:spPr>
          <a:xfrm>
            <a:off x="11449995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9" name="Рисунок 15"/>
          <p:cNvSpPr>
            <a:spLocks noGrp="1"/>
          </p:cNvSpPr>
          <p:nvPr>
            <p:ph type="pic" sz="quarter" idx="26"/>
          </p:nvPr>
        </p:nvSpPr>
        <p:spPr>
          <a:xfrm>
            <a:off x="14045795" y="2309098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31" name="Рисунок 15"/>
          <p:cNvSpPr>
            <a:spLocks noGrp="1"/>
          </p:cNvSpPr>
          <p:nvPr>
            <p:ph type="pic" sz="quarter" idx="27"/>
          </p:nvPr>
        </p:nvSpPr>
        <p:spPr>
          <a:xfrm>
            <a:off x="1081186" y="4040116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2" name="Рисунок 15"/>
          <p:cNvSpPr>
            <a:spLocks noGrp="1"/>
          </p:cNvSpPr>
          <p:nvPr>
            <p:ph type="pic" sz="quarter" idx="28"/>
          </p:nvPr>
        </p:nvSpPr>
        <p:spPr>
          <a:xfrm>
            <a:off x="3664285" y="4040116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3" name="Рисунок 15"/>
          <p:cNvSpPr>
            <a:spLocks noGrp="1"/>
          </p:cNvSpPr>
          <p:nvPr>
            <p:ph type="pic" sz="quarter" idx="29"/>
          </p:nvPr>
        </p:nvSpPr>
        <p:spPr>
          <a:xfrm>
            <a:off x="6266476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4" name="Рисунок 15"/>
          <p:cNvSpPr>
            <a:spLocks noGrp="1"/>
          </p:cNvSpPr>
          <p:nvPr>
            <p:ph type="pic" sz="quarter" idx="30"/>
          </p:nvPr>
        </p:nvSpPr>
        <p:spPr>
          <a:xfrm>
            <a:off x="8868484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5" name="Рисунок 15"/>
          <p:cNvSpPr>
            <a:spLocks noGrp="1"/>
          </p:cNvSpPr>
          <p:nvPr>
            <p:ph type="pic" sz="quarter" idx="31"/>
          </p:nvPr>
        </p:nvSpPr>
        <p:spPr>
          <a:xfrm>
            <a:off x="11449995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6" name="Рисунок 15"/>
          <p:cNvSpPr>
            <a:spLocks noGrp="1"/>
          </p:cNvSpPr>
          <p:nvPr>
            <p:ph type="pic" sz="quarter" idx="32"/>
          </p:nvPr>
        </p:nvSpPr>
        <p:spPr>
          <a:xfrm>
            <a:off x="14045795" y="4040116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7" name="Рисунок 15"/>
          <p:cNvSpPr>
            <a:spLocks noGrp="1"/>
          </p:cNvSpPr>
          <p:nvPr>
            <p:ph type="pic" sz="quarter" idx="33"/>
          </p:nvPr>
        </p:nvSpPr>
        <p:spPr>
          <a:xfrm>
            <a:off x="1081186" y="5771135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8" name="Рисунок 15"/>
          <p:cNvSpPr>
            <a:spLocks noGrp="1"/>
          </p:cNvSpPr>
          <p:nvPr>
            <p:ph type="pic" sz="quarter" idx="34"/>
          </p:nvPr>
        </p:nvSpPr>
        <p:spPr>
          <a:xfrm>
            <a:off x="3664285" y="5771135"/>
            <a:ext cx="1296119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9" name="Рисунок 15"/>
          <p:cNvSpPr>
            <a:spLocks noGrp="1"/>
          </p:cNvSpPr>
          <p:nvPr>
            <p:ph type="pic" sz="quarter" idx="35"/>
          </p:nvPr>
        </p:nvSpPr>
        <p:spPr>
          <a:xfrm>
            <a:off x="6266476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0" name="Рисунок 15"/>
          <p:cNvSpPr>
            <a:spLocks noGrp="1"/>
          </p:cNvSpPr>
          <p:nvPr>
            <p:ph type="pic" sz="quarter" idx="36"/>
          </p:nvPr>
        </p:nvSpPr>
        <p:spPr>
          <a:xfrm>
            <a:off x="8868484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1" name="Рисунок 15"/>
          <p:cNvSpPr>
            <a:spLocks noGrp="1"/>
          </p:cNvSpPr>
          <p:nvPr>
            <p:ph type="pic" sz="quarter" idx="37"/>
          </p:nvPr>
        </p:nvSpPr>
        <p:spPr>
          <a:xfrm>
            <a:off x="11449995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2" name="Рисунок 15"/>
          <p:cNvSpPr>
            <a:spLocks noGrp="1"/>
          </p:cNvSpPr>
          <p:nvPr>
            <p:ph type="pic" sz="quarter" idx="38"/>
          </p:nvPr>
        </p:nvSpPr>
        <p:spPr>
          <a:xfrm>
            <a:off x="14045795" y="5771135"/>
            <a:ext cx="1296120" cy="99113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3" name="Рисунок 15"/>
          <p:cNvSpPr>
            <a:spLocks noGrp="1"/>
          </p:cNvSpPr>
          <p:nvPr>
            <p:ph type="pic" sz="quarter" idx="39"/>
          </p:nvPr>
        </p:nvSpPr>
        <p:spPr>
          <a:xfrm>
            <a:off x="1081186" y="7502154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4" name="Рисунок 15"/>
          <p:cNvSpPr>
            <a:spLocks noGrp="1"/>
          </p:cNvSpPr>
          <p:nvPr>
            <p:ph type="pic" sz="quarter" idx="40"/>
          </p:nvPr>
        </p:nvSpPr>
        <p:spPr>
          <a:xfrm>
            <a:off x="3664285" y="7502154"/>
            <a:ext cx="1296119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5" name="Рисунок 15"/>
          <p:cNvSpPr>
            <a:spLocks noGrp="1"/>
          </p:cNvSpPr>
          <p:nvPr>
            <p:ph type="pic" sz="quarter" idx="41"/>
          </p:nvPr>
        </p:nvSpPr>
        <p:spPr>
          <a:xfrm>
            <a:off x="6266476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6" name="Рисунок 15"/>
          <p:cNvSpPr>
            <a:spLocks noGrp="1"/>
          </p:cNvSpPr>
          <p:nvPr>
            <p:ph type="pic" sz="quarter" idx="42"/>
          </p:nvPr>
        </p:nvSpPr>
        <p:spPr>
          <a:xfrm>
            <a:off x="8868484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7" name="Рисунок 15"/>
          <p:cNvSpPr>
            <a:spLocks noGrp="1"/>
          </p:cNvSpPr>
          <p:nvPr>
            <p:ph type="pic" sz="quarter" idx="43"/>
          </p:nvPr>
        </p:nvSpPr>
        <p:spPr>
          <a:xfrm>
            <a:off x="11449995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8" name="Рисунок 15"/>
          <p:cNvSpPr>
            <a:spLocks noGrp="1"/>
          </p:cNvSpPr>
          <p:nvPr>
            <p:ph type="pic" sz="quarter" idx="44"/>
          </p:nvPr>
        </p:nvSpPr>
        <p:spPr>
          <a:xfrm>
            <a:off x="14045795" y="7502154"/>
            <a:ext cx="1296120" cy="99113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7553325" y="2298700"/>
            <a:ext cx="8704262" cy="6189663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1081087" y="2298700"/>
            <a:ext cx="4814887" cy="6189663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81088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14044510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7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500" cy="1135062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298700"/>
            <a:ext cx="15176500" cy="619098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25" r:id="rId2"/>
    <p:sldLayoutId id="2147483937" r:id="rId3"/>
    <p:sldLayoutId id="2147483926" r:id="rId4"/>
    <p:sldLayoutId id="2147483939" r:id="rId5"/>
    <p:sldLayoutId id="2147483924" r:id="rId6"/>
    <p:sldLayoutId id="2147483938" r:id="rId7"/>
    <p:sldLayoutId id="2147483947" r:id="rId8"/>
    <p:sldLayoutId id="2147483950" r:id="rId9"/>
    <p:sldLayoutId id="2147483955" r:id="rId10"/>
    <p:sldLayoutId id="2147483943" r:id="rId11"/>
    <p:sldLayoutId id="2147483952" r:id="rId12"/>
    <p:sldLayoutId id="2147483944" r:id="rId13"/>
    <p:sldLayoutId id="2147483941" r:id="rId14"/>
    <p:sldLayoutId id="2147483954" r:id="rId15"/>
    <p:sldLayoutId id="2147483946" r:id="rId16"/>
    <p:sldLayoutId id="2147483953" r:id="rId17"/>
    <p:sldLayoutId id="2147483945" r:id="rId18"/>
    <p:sldLayoutId id="2147483942" r:id="rId19"/>
    <p:sldLayoutId id="2147483934" r:id="rId20"/>
    <p:sldLayoutId id="2147483956" r:id="rId21"/>
  </p:sldLayoutIdLst>
  <p:hf hdr="0" dt="0"/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4200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40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—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6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+mj-lt"/>
        <a:buAutoNum type="arabicPeriod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900000" indent="-36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Tx/>
        <a:buNone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40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—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76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+mj-lt"/>
        <a:buAutoNum type="arabicPeriod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0000" indent="-36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8" pos="5461">
          <p15:clr>
            <a:srgbClr val="F26B43"/>
          </p15:clr>
        </p15:guide>
        <p15:guide id="9" pos="2059">
          <p15:clr>
            <a:srgbClr val="F26B43"/>
          </p15:clr>
        </p15:guide>
        <p15:guide id="10" pos="1269">
          <p15:clr>
            <a:srgbClr val="F26B43"/>
          </p15:clr>
        </p15:guide>
        <p15:guide id="11" pos="1498">
          <p15:clr>
            <a:srgbClr val="F26B43"/>
          </p15:clr>
        </p15:guide>
        <p15:guide id="12" pos="2308">
          <p15:clr>
            <a:srgbClr val="F26B43"/>
          </p15:clr>
        </p15:guide>
        <p15:guide id="13" pos="2898">
          <p15:clr>
            <a:srgbClr val="F26B43"/>
          </p15:clr>
        </p15:guide>
        <p15:guide id="14" pos="3124">
          <p15:clr>
            <a:srgbClr val="F26B43"/>
          </p15:clr>
        </p15:guide>
        <p15:guide id="15" pos="3714">
          <p15:clr>
            <a:srgbClr val="F26B43"/>
          </p15:clr>
        </p15:guide>
        <p15:guide id="16" pos="3941">
          <p15:clr>
            <a:srgbClr val="F26B43"/>
          </p15:clr>
        </p15:guide>
        <p15:guide id="17" pos="4529">
          <p15:clr>
            <a:srgbClr val="F26B43"/>
          </p15:clr>
        </p15:guide>
        <p15:guide id="18" pos="4758">
          <p15:clr>
            <a:srgbClr val="F26B43"/>
          </p15:clr>
        </p15:guide>
        <p15:guide id="19" pos="5331">
          <p15:clr>
            <a:srgbClr val="F26B43"/>
          </p15:clr>
        </p15:guide>
        <p15:guide id="20" pos="5590">
          <p15:clr>
            <a:srgbClr val="F26B43"/>
          </p15:clr>
        </p15:guide>
        <p15:guide id="21" pos="9655">
          <p15:clr>
            <a:srgbClr val="F26B43"/>
          </p15:clr>
        </p15:guide>
        <p15:guide id="22" pos="9425">
          <p15:clr>
            <a:srgbClr val="F26B43"/>
          </p15:clr>
        </p15:guide>
        <p15:guide id="23" pos="8835">
          <p15:clr>
            <a:srgbClr val="F26B43"/>
          </p15:clr>
        </p15:guide>
        <p15:guide id="24" pos="8606">
          <p15:clr>
            <a:srgbClr val="F26B43"/>
          </p15:clr>
        </p15:guide>
        <p15:guide id="25" pos="8023">
          <p15:clr>
            <a:srgbClr val="F26B43"/>
          </p15:clr>
        </p15:guide>
        <p15:guide id="26" pos="7797">
          <p15:clr>
            <a:srgbClr val="F26B43"/>
          </p15:clr>
        </p15:guide>
        <p15:guide id="27" pos="7207">
          <p15:clr>
            <a:srgbClr val="F26B43"/>
          </p15:clr>
        </p15:guide>
        <p15:guide id="28" pos="6980">
          <p15:clr>
            <a:srgbClr val="F26B43"/>
          </p15:clr>
        </p15:guide>
        <p15:guide id="29" pos="6389">
          <p15:clr>
            <a:srgbClr val="F26B43"/>
          </p15:clr>
        </p15:guide>
        <p15:guide id="30" pos="6163">
          <p15:clr>
            <a:srgbClr val="F26B43"/>
          </p15:clr>
        </p15:guide>
        <p15:guide id="32" orient="horz" pos="1077">
          <p15:clr>
            <a:srgbClr val="F26B43"/>
          </p15:clr>
        </p15:guide>
        <p15:guide id="34" orient="horz" pos="1448">
          <p15:clr>
            <a:srgbClr val="F26B43"/>
          </p15:clr>
        </p15:guide>
        <p15:guide id="35" orient="horz" pos="5861">
          <p15:clr>
            <a:srgbClr val="F26B43"/>
          </p15:clr>
        </p15:guide>
        <p15:guide id="36" pos="101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79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81186" y="575332"/>
            <a:ext cx="15177890" cy="1136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6047107" y="9100486"/>
            <a:ext cx="218008" cy="215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4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66855" y="2275469"/>
            <a:ext cx="15603379" cy="747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ransition spd="med"/>
  <p:txStyles>
    <p:titleStyle>
      <a:lvl1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30040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540053" marR="0" indent="-540053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—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576058" marR="0" indent="-540053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AutoNum type="arabicPeriod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900090" marR="0" indent="-360036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720071" marR="0" indent="-720071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—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756075" marR="0" indent="-720071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AutoNum type="arabicPeriod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1020101" marR="0" indent="-480047" algn="l" defTabSz="130040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50202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300407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5061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600814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3251017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3901220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4551424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5201626" algn="r" defTabSz="130040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png"/><Relationship Id="rId4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ai/intelligence/insights-generator?app_group_id=L42Y3LGF3VH27LPJONYX4XSQF4EMRTRX4ZHXZYDIYHQ7XP3UE7FQ====&amp;facets=!(est_relative_rank_average_active_users__aggr,est_relative_rank_average_time_per_user__aggr)&amp;app_group_breakdowns=(genre_id:!n,modifier_id:!n,product_id:!n,product_id.genre_id:!n,product_id.modifier_id:!n,unified_product_id:())&amp;order_by=!((name:est_relative_rank_average_time_per_user__aggr,order:desc))&amp;country_code=RU&amp;device_code=all-phone&amp;date=!(%272022-09-01%27,%272022-09-30%27)&amp;insights_generator.default_tab=app_group_i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AF9948DF-0E44-F7CA-9315-88DACC79B14B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7064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ОКОННЫЕ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B5333DE-70B9-2EDE-03F2-85D43CC0DCAB}"/>
              </a:ext>
            </a:extLst>
          </p:cNvPr>
          <p:cNvSpPr txBox="1">
            <a:spLocks/>
          </p:cNvSpPr>
          <p:nvPr/>
        </p:nvSpPr>
        <p:spPr>
          <a:xfrm>
            <a:off x="11663757" y="5720511"/>
            <a:ext cx="4090897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6000" dirty="0">
                <a:solidFill>
                  <a:schemeClr val="bg1"/>
                </a:solidFill>
                <a:latin typeface="Montserrat Light" pitchFamily="2" charset="77"/>
              </a:rPr>
              <a:t>функции</a:t>
            </a:r>
            <a:endParaRPr lang="en-RU" sz="6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76D357F-CEE2-1F69-0012-E3EEA5CC1382}"/>
              </a:ext>
            </a:extLst>
          </p:cNvPr>
          <p:cNvSpPr txBox="1">
            <a:spLocks/>
          </p:cNvSpPr>
          <p:nvPr/>
        </p:nvSpPr>
        <p:spPr>
          <a:xfrm>
            <a:off x="588306" y="8594380"/>
            <a:ext cx="9327233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91" dirty="0">
                <a:solidFill>
                  <a:schemeClr val="bg1"/>
                </a:solidFill>
                <a:latin typeface="Montserrat Light" pitchFamily="2" charset="77"/>
              </a:rPr>
              <a:t>Екатерина Пан</a:t>
            </a:r>
            <a:endParaRPr lang="en-RU" sz="199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050540B-AE30-B8E0-077E-B37376B575C0}"/>
              </a:ext>
            </a:extLst>
          </p:cNvPr>
          <p:cNvSpPr txBox="1">
            <a:spLocks/>
          </p:cNvSpPr>
          <p:nvPr/>
        </p:nvSpPr>
        <p:spPr>
          <a:xfrm>
            <a:off x="588306" y="8919712"/>
            <a:ext cx="9327233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91" dirty="0">
                <a:solidFill>
                  <a:schemeClr val="bg1"/>
                </a:solidFill>
                <a:latin typeface="Montserrat Light" pitchFamily="2" charset="77"/>
              </a:rPr>
              <a:t>Руководитель отдела клиентской аналитики, </a:t>
            </a:r>
            <a:r>
              <a:rPr lang="ru-RU" sz="1991" dirty="0" err="1">
                <a:solidFill>
                  <a:schemeClr val="bg1"/>
                </a:solidFill>
                <a:latin typeface="Montserrat Light" pitchFamily="2" charset="77"/>
              </a:rPr>
              <a:t>СберМаркет</a:t>
            </a:r>
            <a:endParaRPr lang="ru-RU" sz="1991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1991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0224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СИНТАКСИС</a:t>
            </a:r>
            <a:b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</a:br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  <a:latin typeface="Menlo" panose="020B0609030804020204" pitchFamily="49" charset="0"/>
              </a:rPr>
              <a:t>OVER()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  <a:latin typeface="Menlo" panose="020B0609030804020204" pitchFamily="49" charset="0"/>
              </a:rPr>
              <a:t>PARTITION 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  <a:latin typeface="Menlo" panose="020B0609030804020204" pitchFamily="49" charset="0"/>
              </a:rPr>
              <a:t>ORDER 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  <a:latin typeface="Menlo" panose="020B0609030804020204" pitchFamily="49" charset="0"/>
              </a:rPr>
              <a:t>ROWS </a:t>
            </a:r>
            <a:r>
              <a:rPr lang="ru-RU" sz="1600" dirty="0">
                <a:solidFill>
                  <a:schemeClr val="bg1"/>
                </a:solidFill>
                <a:latin typeface="Menlo" panose="020B0609030804020204" pitchFamily="49" charset="0"/>
              </a:rPr>
              <a:t>или </a:t>
            </a:r>
            <a:r>
              <a:rPr lang="en" sz="1600" dirty="0">
                <a:solidFill>
                  <a:schemeClr val="bg1"/>
                </a:solidFill>
                <a:latin typeface="Menlo" panose="020B0609030804020204" pitchFamily="49" charset="0"/>
              </a:rPr>
              <a:t>RANGE</a:t>
            </a:r>
          </a:p>
          <a:p>
            <a:pPr marL="0" indent="0">
              <a:buNone/>
            </a:pPr>
            <a:endParaRPr lang="ru-RU" sz="1600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9A244-6C1A-CAAB-B88A-E64F2A3E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139" y="3517106"/>
            <a:ext cx="6604000" cy="1358900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9759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OVER()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Мы использовали инструкцию </a:t>
            </a:r>
            <a:r>
              <a:rPr lang="en" sz="1800" dirty="0">
                <a:solidFill>
                  <a:schemeClr val="bg1"/>
                </a:solidFill>
                <a:latin typeface="Montserrat Light" pitchFamily="2" charset="77"/>
              </a:rPr>
              <a:t>OVER()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без предложений. В таком варианте окном будет весь набор данных и никакая сортировка не применяется. </a:t>
            </a:r>
          </a:p>
          <a:p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Появился новый столбец «</a:t>
            </a:r>
            <a:r>
              <a:rPr lang="en" sz="1800" dirty="0">
                <a:solidFill>
                  <a:schemeClr val="bg1"/>
                </a:solidFill>
                <a:latin typeface="Montserrat Light" pitchFamily="2" charset="77"/>
              </a:rPr>
              <a:t>Sum»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и для каждой строки выводится одно и то же значение </a:t>
            </a:r>
            <a:r>
              <a:rPr lang="en-GB" sz="1800" dirty="0">
                <a:solidFill>
                  <a:schemeClr val="bg1"/>
                </a:solidFill>
                <a:latin typeface="Montserrat Light" pitchFamily="2" charset="77"/>
              </a:rPr>
              <a:t>–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это сумма всех значений строки профит</a:t>
            </a:r>
          </a:p>
          <a:p>
            <a:pPr marL="0" indent="0">
              <a:buNone/>
            </a:pPr>
            <a:endParaRPr lang="ru-RU" sz="16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category,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profit,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over ()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avg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where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between '2017-01-01' and '2017-01-30'</a:t>
            </a:r>
          </a:p>
          <a:p>
            <a:pPr marL="0" indent="0">
              <a:buNone/>
            </a:pPr>
            <a:endParaRPr lang="ru-RU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1A16E-9177-45BD-67A4-DB75F227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37" y="1822243"/>
            <a:ext cx="8660379" cy="5419202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06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PARTITION BY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Теперь применим инструкцию </a:t>
            </a:r>
            <a:r>
              <a:rPr lang="en" sz="1800" dirty="0">
                <a:solidFill>
                  <a:schemeClr val="bg1"/>
                </a:solidFill>
                <a:latin typeface="Montserrat Light" pitchFamily="2" charset="77"/>
              </a:rPr>
              <a:t>PARTITION BY,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которая определяет столбец, по которому будет производиться группировка и является ключевой в разделении набора строк на окна</a:t>
            </a:r>
          </a:p>
          <a:p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Инструкция </a:t>
            </a:r>
            <a:r>
              <a:rPr lang="en" sz="1800" dirty="0">
                <a:solidFill>
                  <a:schemeClr val="bg1"/>
                </a:solidFill>
                <a:latin typeface="Montserrat Light" pitchFamily="2" charset="77"/>
              </a:rPr>
              <a:t>PARTITION BY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сгруппировала строки по полю «категория</a:t>
            </a:r>
            <a:r>
              <a:rPr lang="en" sz="1800" dirty="0">
                <a:solidFill>
                  <a:schemeClr val="bg1"/>
                </a:solidFill>
                <a:latin typeface="Montserrat Light" pitchFamily="2" charset="77"/>
              </a:rPr>
              <a:t>».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Теперь для каждой группы рассчитывается своя сумма значений столбца «</a:t>
            </a:r>
            <a:r>
              <a:rPr lang="en" sz="1800" dirty="0">
                <a:solidFill>
                  <a:schemeClr val="bg1"/>
                </a:solidFill>
                <a:latin typeface="Montserrat Light" pitchFamily="2" charset="77"/>
              </a:rPr>
              <a:t>profit».</a:t>
            </a:r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category,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profit,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over (partition by category) as sum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where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between '2017-01-01' and '2017-01-30'</a:t>
            </a:r>
          </a:p>
          <a:p>
            <a:pPr marL="0" indent="0">
              <a:buNone/>
            </a:pPr>
            <a:endParaRPr lang="ru-RU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48A9A-7B35-19B4-8557-D6EDB75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14" y="1892986"/>
            <a:ext cx="8613916" cy="5283735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7628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ORDER BY</a:t>
            </a:r>
          </a:p>
          <a:p>
            <a:pPr marL="0" indent="0">
              <a:buNone/>
            </a:pPr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К предложению </a:t>
            </a:r>
            <a:r>
              <a:rPr lang="en" sz="1800" dirty="0">
                <a:solidFill>
                  <a:schemeClr val="bg1"/>
                </a:solidFill>
                <a:latin typeface="Montserrat Light" pitchFamily="2" charset="77"/>
              </a:rPr>
              <a:t>PARTITION BY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добавилось </a:t>
            </a:r>
            <a:r>
              <a:rPr lang="en" sz="1800" dirty="0">
                <a:solidFill>
                  <a:schemeClr val="bg1"/>
                </a:solidFill>
                <a:latin typeface="Montserrat Light" pitchFamily="2" charset="77"/>
              </a:rPr>
              <a:t>ORDER BY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по полю «дата</a:t>
            </a:r>
            <a:r>
              <a:rPr lang="en" sz="1800" dirty="0">
                <a:solidFill>
                  <a:schemeClr val="bg1"/>
                </a:solidFill>
                <a:latin typeface="Montserrat Light" pitchFamily="2" charset="77"/>
              </a:rPr>
              <a:t>». </a:t>
            </a:r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Таким образом мы указали, что хотим видеть сумму не всех значений в окне, а для каждого значения «</a:t>
            </a:r>
            <a:r>
              <a:rPr lang="en" sz="1800" dirty="0">
                <a:solidFill>
                  <a:schemeClr val="bg1"/>
                </a:solidFill>
                <a:latin typeface="Montserrat Light" pitchFamily="2" charset="77"/>
              </a:rPr>
              <a:t>profit» 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сумму со всеми предыдущими.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То есть мы посчитали нарастающий итог по дням внутри каждой категории.</a:t>
            </a:r>
            <a:endParaRPr lang="en-GB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category,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profit,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over (partition by category order by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) as sum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where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between '2017-01-01' and '2017-01-30'</a:t>
            </a:r>
          </a:p>
          <a:p>
            <a:pPr marL="0" indent="0">
              <a:buNone/>
            </a:pPr>
            <a:endParaRPr lang="ru-RU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0DEC1-E3B4-1E46-E1EA-CD313D9DD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356" y="1867586"/>
            <a:ext cx="8644831" cy="5334535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0347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56A273-F7DF-BEA2-269F-2813A3B463E2}"/>
              </a:ext>
            </a:extLst>
          </p:cNvPr>
          <p:cNvSpPr/>
          <p:nvPr/>
        </p:nvSpPr>
        <p:spPr>
          <a:xfrm>
            <a:off x="8820090" y="-4142"/>
            <a:ext cx="1151429" cy="2518611"/>
          </a:xfrm>
          <a:prstGeom prst="rect">
            <a:avLst/>
          </a:prstGeom>
          <a:solidFill>
            <a:srgbClr val="5C7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D050211-DF05-D6A3-2F5C-836DCE4A3184}"/>
              </a:ext>
            </a:extLst>
          </p:cNvPr>
          <p:cNvSpPr txBox="1">
            <a:spLocks/>
          </p:cNvSpPr>
          <p:nvPr/>
        </p:nvSpPr>
        <p:spPr>
          <a:xfrm>
            <a:off x="11990641" y="234792"/>
            <a:ext cx="2491053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413" i="1" dirty="0">
                <a:solidFill>
                  <a:schemeClr val="bg1"/>
                </a:solidFill>
                <a:latin typeface="Montserrat Light" pitchFamily="2" charset="77"/>
              </a:rPr>
              <a:t>разница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25F8AA-A2EB-865B-0853-F6B4ED439035}"/>
              </a:ext>
            </a:extLst>
          </p:cNvPr>
          <p:cNvCxnSpPr>
            <a:cxnSpLocks/>
          </p:cNvCxnSpPr>
          <p:nvPr/>
        </p:nvCxnSpPr>
        <p:spPr>
          <a:xfrm>
            <a:off x="8356117" y="-1645"/>
            <a:ext cx="0" cy="9752013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0766D345-C056-4F08-B769-BE1A1BB82FB5}"/>
              </a:ext>
            </a:extLst>
          </p:cNvPr>
          <p:cNvSpPr/>
          <p:nvPr/>
        </p:nvSpPr>
        <p:spPr>
          <a:xfrm>
            <a:off x="7657335" y="-1"/>
            <a:ext cx="1151429" cy="2518611"/>
          </a:xfrm>
          <a:prstGeom prst="rect">
            <a:avLst/>
          </a:prstGeom>
          <a:solidFill>
            <a:srgbClr val="5C7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3640"/>
          </a:p>
        </p:txBody>
      </p:sp>
      <p:sp>
        <p:nvSpPr>
          <p:cNvPr id="27" name="Объект 1">
            <a:extLst>
              <a:ext uri="{FF2B5EF4-FFF2-40B4-BE49-F238E27FC236}">
                <a16:creationId xmlns:a16="http://schemas.microsoft.com/office/drawing/2014/main" id="{903E36E5-9AA8-2D00-68E3-C641ED366DFC}"/>
              </a:ext>
            </a:extLst>
          </p:cNvPr>
          <p:cNvSpPr txBox="1">
            <a:spLocks/>
          </p:cNvSpPr>
          <p:nvPr/>
        </p:nvSpPr>
        <p:spPr>
          <a:xfrm>
            <a:off x="489396" y="769824"/>
            <a:ext cx="15135615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ROWS vs RANGE</a:t>
            </a:r>
            <a:endParaRPr lang="ru-RU" sz="11376" b="1" spc="427" dirty="0">
              <a:solidFill>
                <a:schemeClr val="bg1"/>
              </a:solidFill>
              <a:latin typeface="Montserrat ExtraBold" pitchFamily="2" charset="77"/>
              <a:ea typeface="Noto Sans Miao" panose="020B0502040504020204" pitchFamily="34" charset="0"/>
              <a:cs typeface="Aharoni" panose="02010803020104030203" pitchFamily="2" charset="-79"/>
            </a:endParaRP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C9BF13FF-95EF-AD35-E26C-DEABE4C04899}"/>
              </a:ext>
            </a:extLst>
          </p:cNvPr>
          <p:cNvSpPr txBox="1">
            <a:spLocks/>
          </p:cNvSpPr>
          <p:nvPr/>
        </p:nvSpPr>
        <p:spPr>
          <a:xfrm>
            <a:off x="489396" y="2727222"/>
            <a:ext cx="6644033" cy="4743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GB" sz="1706" b="1" dirty="0">
                <a:solidFill>
                  <a:schemeClr val="bg1"/>
                </a:solidFill>
                <a:latin typeface="Montserrat Light" pitchFamily="2" charset="77"/>
              </a:rPr>
              <a:t>ROWS</a:t>
            </a:r>
            <a:br>
              <a:rPr lang="en-GB" sz="1706" b="1" dirty="0">
                <a:solidFill>
                  <a:schemeClr val="bg1"/>
                </a:solidFill>
                <a:latin typeface="Montserrat Light" pitchFamily="2" charset="77"/>
              </a:rPr>
            </a:br>
            <a:br>
              <a:rPr lang="en-GB" sz="1706" b="1" dirty="0">
                <a:solidFill>
                  <a:schemeClr val="bg1"/>
                </a:solidFill>
                <a:latin typeface="Montserrat Light" pitchFamily="2" charset="77"/>
              </a:rPr>
            </a:b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Ограничивается строкой</a:t>
            </a:r>
            <a:endParaRPr lang="en-GB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 algn="l" fontAlgn="base">
              <a:buNone/>
            </a:pP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ROWS —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всегда оперирует конкретной строкой, даже если сортировка не уникальна</a:t>
            </a:r>
            <a:endParaRPr lang="en-GB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 algn="l" fontAlgn="base">
              <a:buNone/>
            </a:pPr>
            <a:b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</a:b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Предложение 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ROWS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может быть задано с помощью методов: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CURRENT ROW 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отображение текущей строки;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UNBOUNDED FOLLOWING 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все записи после текущей;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UNBOUNDED PRECEDING 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все предыдущие записи;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&lt;целое число&gt; 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PRECEDING 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заданное число предыдущих строк;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&lt;целое число&gt; 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FOLLOWING 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заданное число последующих записей.</a:t>
            </a:r>
          </a:p>
          <a:p>
            <a:pPr marL="0" indent="0" algn="r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510F0E3-D84B-170D-4138-3A9BF9D83E7F}"/>
              </a:ext>
            </a:extLst>
          </p:cNvPr>
          <p:cNvSpPr txBox="1">
            <a:spLocks/>
          </p:cNvSpPr>
          <p:nvPr/>
        </p:nvSpPr>
        <p:spPr>
          <a:xfrm>
            <a:off x="9368597" y="2727222"/>
            <a:ext cx="7479090" cy="4743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GB" sz="1706" b="1" dirty="0">
                <a:solidFill>
                  <a:schemeClr val="bg1"/>
                </a:solidFill>
                <a:latin typeface="Montserrat Light" pitchFamily="2" charset="77"/>
              </a:rPr>
              <a:t>RANGE</a:t>
            </a:r>
          </a:p>
          <a:p>
            <a:pPr marL="0" indent="0" algn="l" fontAlgn="base">
              <a:buNone/>
            </a:pPr>
            <a:b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</a:b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Захватывает весь диапазон совпадающих значений, которые указаны в 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ORDER BY</a:t>
            </a:r>
          </a:p>
          <a:p>
            <a:pPr marL="0" indent="0" algn="l" fontAlgn="base">
              <a:buNone/>
            </a:pP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RANGE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как раз объединяет в диапазоны периоды, с совпадающими значениями полей сортировки (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ORDER BY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)</a:t>
            </a:r>
          </a:p>
          <a:p>
            <a:pPr marL="0" indent="0" algn="l" fontAlgn="base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algn="l" fontAlgn="base"/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Предложение 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RANGE 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может использоваться только с опциями 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CURRENT ROW, UNBOUNDED PRECEDING 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и 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UNBOUNDED FOLLOWING.</a:t>
            </a:r>
          </a:p>
          <a:p>
            <a:pPr algn="l" fontAlgn="base"/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Предложение 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RANGE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может использовать опции: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CURRENT ROW 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отображение текущей строки;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UNBOUNDED FOLLOWING 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все записи после текущей;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UNBOUNDED PRECEDING 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все предыдущие записи.</a:t>
            </a:r>
          </a:p>
          <a:p>
            <a:pPr algn="l" fontAlgn="base"/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И не может: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&lt;целое число&gt; 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PRECEDING 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заданное число предыдущих строк;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&lt;целое число&gt; 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FOLLOWING 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заданное число последующих записей.</a:t>
            </a:r>
            <a:b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</a:b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295748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ROWS</a:t>
            </a:r>
          </a:p>
          <a:p>
            <a:pPr marL="0" indent="0">
              <a:buNone/>
            </a:pP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ПРИМЕР</a:t>
            </a:r>
            <a:endParaRPr lang="en-GB" sz="1800" b="1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profit,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over (order by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rows between 1 preceding and current row)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sum_previous_and_current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over (order by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rows between current row and 1 following)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sum_next_and_current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where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between '2017-01-01' and '2017-01-30'</a:t>
            </a: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904CE-9DE0-AEC9-5DF7-B3B2F782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439" y="1743599"/>
            <a:ext cx="8890666" cy="5582511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1019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RANGE</a:t>
            </a:r>
          </a:p>
          <a:p>
            <a:pPr marL="0" indent="0">
              <a:buNone/>
            </a:pP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ПРИМЕР</a:t>
            </a:r>
            <a:endParaRPr lang="en-GB" sz="1800" b="1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Предложение </a:t>
            </a:r>
            <a:r>
              <a:rPr lang="en-GB" sz="1800" b="1" dirty="0">
                <a:solidFill>
                  <a:schemeClr val="bg1"/>
                </a:solidFill>
                <a:latin typeface="Montserrat Light" pitchFamily="2" charset="77"/>
              </a:rPr>
              <a:t>Range </a:t>
            </a: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настроено на текущую строку. Но, как мы помним, для </a:t>
            </a:r>
            <a:r>
              <a:rPr lang="en-GB" sz="1800" b="1" dirty="0">
                <a:solidFill>
                  <a:schemeClr val="bg1"/>
                </a:solidFill>
                <a:latin typeface="Montserrat Light" pitchFamily="2" charset="77"/>
              </a:rPr>
              <a:t>Range </a:t>
            </a: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текущая строка, это все строки, соответствующие одному значению сортировки. Сортировка в данном случае по полю </a:t>
            </a:r>
            <a:r>
              <a:rPr lang="en-GB" sz="1800" b="1" dirty="0" err="1">
                <a:solidFill>
                  <a:schemeClr val="bg1"/>
                </a:solidFill>
                <a:latin typeface="Montserrat Light" pitchFamily="2" charset="77"/>
              </a:rPr>
              <a:t>customer_id</a:t>
            </a:r>
            <a:r>
              <a:rPr lang="en-GB" sz="1800" b="1" dirty="0">
                <a:solidFill>
                  <a:schemeClr val="bg1"/>
                </a:solidFill>
                <a:latin typeface="Montserrat Light" pitchFamily="2" charset="77"/>
              </a:rPr>
              <a:t>. </a:t>
            </a: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Первые 5 строк первого окна имеют одинаковое значение </a:t>
            </a:r>
            <a:r>
              <a:rPr lang="en-GB" sz="1800" b="1" dirty="0" err="1">
                <a:solidFill>
                  <a:schemeClr val="bg1"/>
                </a:solidFill>
                <a:latin typeface="Montserrat Light" pitchFamily="2" charset="77"/>
              </a:rPr>
              <a:t>customer_id</a:t>
            </a: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– следовательно они удовлетворяют ограничению </a:t>
            </a:r>
            <a:r>
              <a:rPr lang="en-GB" sz="1800" b="1" dirty="0">
                <a:solidFill>
                  <a:schemeClr val="bg1"/>
                </a:solidFill>
                <a:latin typeface="Montserrat Light" pitchFamily="2" charset="77"/>
              </a:rPr>
              <a:t>RANGE CURRENT ROW. </a:t>
            </a: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Поэтому </a:t>
            </a:r>
            <a:r>
              <a:rPr lang="en-GB" sz="1800" b="1" dirty="0">
                <a:solidFill>
                  <a:schemeClr val="bg1"/>
                </a:solidFill>
                <a:latin typeface="Montserrat Light" pitchFamily="2" charset="77"/>
              </a:rPr>
              <a:t>Sum </a:t>
            </a: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для каждой из этих строк равна общей сумме </a:t>
            </a:r>
            <a:r>
              <a:rPr lang="en-GB" sz="1800" b="1" dirty="0">
                <a:solidFill>
                  <a:schemeClr val="bg1"/>
                </a:solidFill>
                <a:latin typeface="Montserrat Light" pitchFamily="2" charset="77"/>
              </a:rPr>
              <a:t>profit </a:t>
            </a: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по ним.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profit,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SUM(profit) over (partition by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ORDER BY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customer_id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RANGE CURRENT ROW) as sum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where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between '2017-01-01' and '2017-01-30'</a:t>
            </a:r>
          </a:p>
          <a:p>
            <a:endParaRPr lang="en-US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F0531-8D84-40FC-4FB7-78BF52790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56" y="1821242"/>
            <a:ext cx="8689331" cy="5427223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4281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F354A7-5E91-BA75-2082-BF985BB250C4}"/>
              </a:ext>
            </a:extLst>
          </p:cNvPr>
          <p:cNvSpPr txBox="1">
            <a:spLocks/>
          </p:cNvSpPr>
          <p:nvPr/>
        </p:nvSpPr>
        <p:spPr>
          <a:xfrm>
            <a:off x="4131039" y="1897653"/>
            <a:ext cx="7809361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8000" b="1" dirty="0">
                <a:solidFill>
                  <a:schemeClr val="bg1"/>
                </a:solidFill>
                <a:latin typeface="Montserrat" pitchFamily="2" charset="77"/>
              </a:rPr>
              <a:t>АГРЕГАТНЫЕ</a:t>
            </a: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7F4B5-5E30-317B-2007-A4DF8CF0F177}"/>
              </a:ext>
            </a:extLst>
          </p:cNvPr>
          <p:cNvCxnSpPr>
            <a:cxnSpLocks/>
          </p:cNvCxnSpPr>
          <p:nvPr/>
        </p:nvCxnSpPr>
        <p:spPr>
          <a:xfrm>
            <a:off x="8148264" y="3389450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8CEA08-58A5-D9EF-474E-EDDBD348301E}"/>
              </a:ext>
            </a:extLst>
          </p:cNvPr>
          <p:cNvCxnSpPr>
            <a:cxnSpLocks/>
          </p:cNvCxnSpPr>
          <p:nvPr/>
        </p:nvCxnSpPr>
        <p:spPr>
          <a:xfrm flipH="1" flipV="1">
            <a:off x="1451699" y="4525294"/>
            <a:ext cx="13873606" cy="2923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4DA43-0E89-345E-AB05-C28D58D4C5FC}"/>
              </a:ext>
            </a:extLst>
          </p:cNvPr>
          <p:cNvCxnSpPr>
            <a:cxnSpLocks/>
          </p:cNvCxnSpPr>
          <p:nvPr/>
        </p:nvCxnSpPr>
        <p:spPr>
          <a:xfrm>
            <a:off x="1451698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DE12995-7847-03B0-9965-C50B6B0BC257}"/>
              </a:ext>
            </a:extLst>
          </p:cNvPr>
          <p:cNvSpPr txBox="1">
            <a:spLocks/>
          </p:cNvSpPr>
          <p:nvPr/>
        </p:nvSpPr>
        <p:spPr>
          <a:xfrm>
            <a:off x="910873" y="5666452"/>
            <a:ext cx="2430624" cy="1918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COUNT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Количество значений поля без </a:t>
            </a:r>
            <a:r>
              <a:rPr lang="en-GB" sz="1706" dirty="0">
                <a:solidFill>
                  <a:schemeClr val="bg1"/>
                </a:solidFill>
                <a:latin typeface="Montserrat Light" pitchFamily="2" charset="77"/>
              </a:rPr>
              <a:t>NULL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, можно сочетать с </a:t>
            </a:r>
            <a:r>
              <a:rPr lang="en-GB" sz="1706" b="1" dirty="0">
                <a:solidFill>
                  <a:schemeClr val="bg1"/>
                </a:solidFill>
                <a:latin typeface="Montserrat Light" pitchFamily="2" charset="77"/>
              </a:rPr>
              <a:t>distinct</a:t>
            </a:r>
            <a:endParaRPr lang="ru-RU" sz="1706" b="1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1CBC2D-D049-E905-A5B9-326070DC154A}"/>
              </a:ext>
            </a:extLst>
          </p:cNvPr>
          <p:cNvCxnSpPr>
            <a:cxnSpLocks/>
          </p:cNvCxnSpPr>
          <p:nvPr/>
        </p:nvCxnSpPr>
        <p:spPr>
          <a:xfrm>
            <a:off x="4836888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E839463-DB73-CF5A-7BD3-E9DA3F595B1F}"/>
              </a:ext>
            </a:extLst>
          </p:cNvPr>
          <p:cNvSpPr txBox="1">
            <a:spLocks/>
          </p:cNvSpPr>
          <p:nvPr/>
        </p:nvSpPr>
        <p:spPr>
          <a:xfrm>
            <a:off x="4370051" y="5671389"/>
            <a:ext cx="2293662" cy="2182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SUM</a:t>
            </a:r>
            <a:endParaRPr lang="ru-RU" sz="2844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Сумма элементов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5BD3CE-D657-8832-2AA9-9A24E9C247A0}"/>
              </a:ext>
            </a:extLst>
          </p:cNvPr>
          <p:cNvCxnSpPr>
            <a:cxnSpLocks/>
          </p:cNvCxnSpPr>
          <p:nvPr/>
        </p:nvCxnSpPr>
        <p:spPr>
          <a:xfrm>
            <a:off x="8138942" y="4525295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BEABC3E2-1F9F-1BD3-9D90-B30B7E6CF030}"/>
              </a:ext>
            </a:extLst>
          </p:cNvPr>
          <p:cNvSpPr txBox="1">
            <a:spLocks/>
          </p:cNvSpPr>
          <p:nvPr/>
        </p:nvSpPr>
        <p:spPr>
          <a:xfrm>
            <a:off x="7685164" y="5671389"/>
            <a:ext cx="3030016" cy="3201393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AVG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Среднее значение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8A56B3-B489-F71B-04D6-C6F102FA9309}"/>
              </a:ext>
            </a:extLst>
          </p:cNvPr>
          <p:cNvCxnSpPr>
            <a:cxnSpLocks/>
          </p:cNvCxnSpPr>
          <p:nvPr/>
        </p:nvCxnSpPr>
        <p:spPr>
          <a:xfrm>
            <a:off x="11836552" y="4545793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AB4141F4-8364-CFBE-0D89-00C2B91733CD}"/>
              </a:ext>
            </a:extLst>
          </p:cNvPr>
          <p:cNvSpPr txBox="1">
            <a:spLocks/>
          </p:cNvSpPr>
          <p:nvPr/>
        </p:nvSpPr>
        <p:spPr>
          <a:xfrm>
            <a:off x="11409868" y="5681637"/>
            <a:ext cx="2467785" cy="404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MIN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Минимум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4A9ED91-DE68-8D2E-B79D-83800039A623}"/>
              </a:ext>
            </a:extLst>
          </p:cNvPr>
          <p:cNvSpPr txBox="1">
            <a:spLocks/>
          </p:cNvSpPr>
          <p:nvPr/>
        </p:nvSpPr>
        <p:spPr>
          <a:xfrm>
            <a:off x="9194337" y="2777143"/>
            <a:ext cx="3248565" cy="67825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413" i="1" dirty="0">
                <a:solidFill>
                  <a:schemeClr val="bg1"/>
                </a:solidFill>
                <a:latin typeface="Montserrat Light" pitchFamily="2" charset="77"/>
              </a:rPr>
              <a:t>функции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F2B6D4-980D-BAA6-D169-AEC4C40EFF89}"/>
              </a:ext>
            </a:extLst>
          </p:cNvPr>
          <p:cNvCxnSpPr>
            <a:cxnSpLocks/>
          </p:cNvCxnSpPr>
          <p:nvPr/>
        </p:nvCxnSpPr>
        <p:spPr>
          <a:xfrm>
            <a:off x="15246334" y="452529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6B0AA24-32B8-EE78-CC91-2005291E88F4}"/>
              </a:ext>
            </a:extLst>
          </p:cNvPr>
          <p:cNvSpPr txBox="1">
            <a:spLocks/>
          </p:cNvSpPr>
          <p:nvPr/>
        </p:nvSpPr>
        <p:spPr>
          <a:xfrm>
            <a:off x="14827979" y="5661140"/>
            <a:ext cx="2207018" cy="3412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MAX</a:t>
            </a:r>
            <a:endParaRPr lang="ru-RU" sz="2400" i="1" dirty="0">
              <a:solidFill>
                <a:schemeClr val="bg1"/>
              </a:solidFill>
              <a:latin typeface="Montserrat Medium" pitchFamily="2" charset="77"/>
            </a:endParaRPr>
          </a:p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Максимум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65666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АГГРЕГАТЫ</a:t>
            </a:r>
            <a:endParaRPr lang="en-GB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ПРИМЕР</a:t>
            </a:r>
            <a:endParaRPr lang="en-GB" sz="1800" b="1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category,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profit,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over (partition by category) as sum,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count(profit) over (partition by category) as count,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max(profit) over (partition by category) as max,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min(profit) over (partition by category) as min,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avg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(profit) over (partition by category)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avg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where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between '2017-01-01' and '2017-01-30'</a:t>
            </a:r>
            <a:endParaRPr lang="ru-RU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ACD5B7-0C61-11BC-9372-03CD7499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34" y="1885411"/>
            <a:ext cx="8658876" cy="5298886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7888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F354A7-5E91-BA75-2082-BF985BB250C4}"/>
              </a:ext>
            </a:extLst>
          </p:cNvPr>
          <p:cNvSpPr txBox="1">
            <a:spLocks/>
          </p:cNvSpPr>
          <p:nvPr/>
        </p:nvSpPr>
        <p:spPr>
          <a:xfrm>
            <a:off x="2560320" y="1897653"/>
            <a:ext cx="10805155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8000" b="1" dirty="0">
                <a:solidFill>
                  <a:schemeClr val="bg1"/>
                </a:solidFill>
                <a:latin typeface="Montserrat" pitchFamily="2" charset="77"/>
              </a:rPr>
              <a:t>РАНЖИРУЮЩИЕ</a:t>
            </a: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7F4B5-5E30-317B-2007-A4DF8CF0F177}"/>
              </a:ext>
            </a:extLst>
          </p:cNvPr>
          <p:cNvCxnSpPr>
            <a:cxnSpLocks/>
          </p:cNvCxnSpPr>
          <p:nvPr/>
        </p:nvCxnSpPr>
        <p:spPr>
          <a:xfrm>
            <a:off x="8148264" y="4639130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8CEA08-58A5-D9EF-474E-EDDBD348301E}"/>
              </a:ext>
            </a:extLst>
          </p:cNvPr>
          <p:cNvCxnSpPr>
            <a:cxnSpLocks/>
          </p:cNvCxnSpPr>
          <p:nvPr/>
        </p:nvCxnSpPr>
        <p:spPr>
          <a:xfrm flipH="1" flipV="1">
            <a:off x="1451699" y="5790214"/>
            <a:ext cx="13873606" cy="2923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4DA43-0E89-345E-AB05-C28D58D4C5FC}"/>
              </a:ext>
            </a:extLst>
          </p:cNvPr>
          <p:cNvCxnSpPr>
            <a:cxnSpLocks/>
          </p:cNvCxnSpPr>
          <p:nvPr/>
        </p:nvCxnSpPr>
        <p:spPr>
          <a:xfrm>
            <a:off x="1451698" y="579552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DE12995-7847-03B0-9965-C50B6B0BC257}"/>
              </a:ext>
            </a:extLst>
          </p:cNvPr>
          <p:cNvSpPr txBox="1">
            <a:spLocks/>
          </p:cNvSpPr>
          <p:nvPr/>
        </p:nvSpPr>
        <p:spPr>
          <a:xfrm>
            <a:off x="484152" y="6931372"/>
            <a:ext cx="2764479" cy="1918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ROW_NUMBER 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функция возвращает номер строки и используется для нумерации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1CBC2D-D049-E905-A5B9-326070DC154A}"/>
              </a:ext>
            </a:extLst>
          </p:cNvPr>
          <p:cNvCxnSpPr>
            <a:cxnSpLocks/>
          </p:cNvCxnSpPr>
          <p:nvPr/>
        </p:nvCxnSpPr>
        <p:spPr>
          <a:xfrm>
            <a:off x="8143968" y="579552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E839463-DB73-CF5A-7BD3-E9DA3F595B1F}"/>
              </a:ext>
            </a:extLst>
          </p:cNvPr>
          <p:cNvSpPr txBox="1">
            <a:spLocks/>
          </p:cNvSpPr>
          <p:nvPr/>
        </p:nvSpPr>
        <p:spPr>
          <a:xfrm>
            <a:off x="6940776" y="6936309"/>
            <a:ext cx="4321580" cy="2182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RANK</a:t>
            </a:r>
            <a:r>
              <a:rPr lang="en" sz="2400" dirty="0">
                <a:solidFill>
                  <a:srgbClr val="000000"/>
                </a:solidFill>
              </a:rPr>
              <a:t> 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—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функция возвращает ранг каждой строки. В данном случае значения уже анализируются и, в случае нахождения одинаковых, возвращает одинаковый ранг с пропуском следующего значения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8A56B3-B489-F71B-04D6-C6F102FA9309}"/>
              </a:ext>
            </a:extLst>
          </p:cNvPr>
          <p:cNvCxnSpPr>
            <a:cxnSpLocks/>
          </p:cNvCxnSpPr>
          <p:nvPr/>
        </p:nvCxnSpPr>
        <p:spPr>
          <a:xfrm>
            <a:off x="15326512" y="5810713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AB4141F4-8364-CFBE-0D89-00C2B91733CD}"/>
              </a:ext>
            </a:extLst>
          </p:cNvPr>
          <p:cNvSpPr txBox="1">
            <a:spLocks/>
          </p:cNvSpPr>
          <p:nvPr/>
        </p:nvSpPr>
        <p:spPr>
          <a:xfrm>
            <a:off x="13121642" y="6946557"/>
            <a:ext cx="4169772" cy="404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DENSE_RANK 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—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функция возвращает ранг каждой строки. Но в отличие от функции 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RANK,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она для одинаковых значений возвращает ранг, не пропуская следующий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4A9ED91-DE68-8D2E-B79D-83800039A623}"/>
              </a:ext>
            </a:extLst>
          </p:cNvPr>
          <p:cNvSpPr txBox="1">
            <a:spLocks/>
          </p:cNvSpPr>
          <p:nvPr/>
        </p:nvSpPr>
        <p:spPr>
          <a:xfrm>
            <a:off x="10139217" y="2777143"/>
            <a:ext cx="3248565" cy="67825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413" i="1" dirty="0">
                <a:solidFill>
                  <a:schemeClr val="bg1"/>
                </a:solidFill>
                <a:latin typeface="Montserrat Light" pitchFamily="2" charset="77"/>
              </a:rPr>
              <a:t>функции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C2E0F-029C-8798-EB2E-6178AAA12232}"/>
              </a:ext>
            </a:extLst>
          </p:cNvPr>
          <p:cNvSpPr txBox="1">
            <a:spLocks/>
          </p:cNvSpPr>
          <p:nvPr/>
        </p:nvSpPr>
        <p:spPr>
          <a:xfrm>
            <a:off x="4368960" y="3826854"/>
            <a:ext cx="7467592" cy="67825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i="1" dirty="0">
                <a:solidFill>
                  <a:schemeClr val="bg1"/>
                </a:solidFill>
                <a:latin typeface="Montserrat Light" pitchFamily="2" charset="77"/>
              </a:rPr>
              <a:t>– это функции, которые ранжируют значение для каждой строки в окне. </a:t>
            </a:r>
          </a:p>
          <a:p>
            <a:pPr marL="0" indent="0">
              <a:buNone/>
            </a:pPr>
            <a:r>
              <a:rPr lang="ru-RU" sz="1400" i="1" dirty="0">
                <a:solidFill>
                  <a:schemeClr val="bg1"/>
                </a:solidFill>
                <a:latin typeface="Montserrat Light" pitchFamily="2" charset="77"/>
              </a:rPr>
              <a:t>Например, их можно использовать для того, чтобы присвоить порядковый номер строке или составить рейтинг</a:t>
            </a:r>
            <a:endParaRPr lang="en-RU" sz="1400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9285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F354A7-5E91-BA75-2082-BF985BB250C4}"/>
              </a:ext>
            </a:extLst>
          </p:cNvPr>
          <p:cNvSpPr txBox="1">
            <a:spLocks/>
          </p:cNvSpPr>
          <p:nvPr/>
        </p:nvSpPr>
        <p:spPr>
          <a:xfrm>
            <a:off x="4813766" y="1897653"/>
            <a:ext cx="6566657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8000" b="1" dirty="0">
                <a:solidFill>
                  <a:schemeClr val="bg1"/>
                </a:solidFill>
                <a:latin typeface="Montserrat" pitchFamily="2" charset="77"/>
              </a:rPr>
              <a:t>ПРИНЦИП</a:t>
            </a: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7F4B5-5E30-317B-2007-A4DF8CF0F177}"/>
              </a:ext>
            </a:extLst>
          </p:cNvPr>
          <p:cNvCxnSpPr>
            <a:cxnSpLocks/>
          </p:cNvCxnSpPr>
          <p:nvPr/>
        </p:nvCxnSpPr>
        <p:spPr>
          <a:xfrm>
            <a:off x="8148264" y="3389450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8CEA08-58A5-D9EF-474E-EDDBD348301E}"/>
              </a:ext>
            </a:extLst>
          </p:cNvPr>
          <p:cNvCxnSpPr>
            <a:cxnSpLocks/>
          </p:cNvCxnSpPr>
          <p:nvPr/>
        </p:nvCxnSpPr>
        <p:spPr>
          <a:xfrm flipH="1" flipV="1">
            <a:off x="1451699" y="4525294"/>
            <a:ext cx="13873606" cy="2923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4DA43-0E89-345E-AB05-C28D58D4C5FC}"/>
              </a:ext>
            </a:extLst>
          </p:cNvPr>
          <p:cNvCxnSpPr>
            <a:cxnSpLocks/>
          </p:cNvCxnSpPr>
          <p:nvPr/>
        </p:nvCxnSpPr>
        <p:spPr>
          <a:xfrm>
            <a:off x="1451698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DE12995-7847-03B0-9965-C50B6B0BC257}"/>
              </a:ext>
            </a:extLst>
          </p:cNvPr>
          <p:cNvSpPr txBox="1">
            <a:spLocks/>
          </p:cNvSpPr>
          <p:nvPr/>
        </p:nvSpPr>
        <p:spPr>
          <a:xfrm>
            <a:off x="573991" y="5666452"/>
            <a:ext cx="2430624" cy="1918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некоторый выход на 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N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строк вперед и/или назад с текущей строки</a:t>
            </a: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1CBC2D-D049-E905-A5B9-326070DC154A}"/>
              </a:ext>
            </a:extLst>
          </p:cNvPr>
          <p:cNvCxnSpPr>
            <a:cxnSpLocks/>
          </p:cNvCxnSpPr>
          <p:nvPr/>
        </p:nvCxnSpPr>
        <p:spPr>
          <a:xfrm>
            <a:off x="4772719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E839463-DB73-CF5A-7BD3-E9DA3F595B1F}"/>
              </a:ext>
            </a:extLst>
          </p:cNvPr>
          <p:cNvSpPr txBox="1">
            <a:spLocks/>
          </p:cNvSpPr>
          <p:nvPr/>
        </p:nvSpPr>
        <p:spPr>
          <a:xfrm>
            <a:off x="4033168" y="5671389"/>
            <a:ext cx="2293662" cy="2182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сбор данных с этих строк</a:t>
            </a:r>
          </a:p>
          <a:p>
            <a:pPr marL="0" indent="0">
              <a:buNone/>
            </a:pP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5BD3CE-D657-8832-2AA9-9A24E9C247A0}"/>
              </a:ext>
            </a:extLst>
          </p:cNvPr>
          <p:cNvCxnSpPr>
            <a:cxnSpLocks/>
          </p:cNvCxnSpPr>
          <p:nvPr/>
        </p:nvCxnSpPr>
        <p:spPr>
          <a:xfrm>
            <a:off x="8138943" y="4525295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BEABC3E2-1F9F-1BD3-9D90-B30B7E6CF030}"/>
              </a:ext>
            </a:extLst>
          </p:cNvPr>
          <p:cNvSpPr txBox="1">
            <a:spLocks/>
          </p:cNvSpPr>
          <p:nvPr/>
        </p:nvSpPr>
        <p:spPr>
          <a:xfrm>
            <a:off x="7412451" y="5671389"/>
            <a:ext cx="3030016" cy="3201393"/>
          </a:xfrm>
          <a:prstGeom prst="rect">
            <a:avLst/>
          </a:prstGeom>
        </p:spPr>
        <p:txBody>
          <a:bodyPr lIns="127979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операции над собранными данными</a:t>
            </a: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8A56B3-B489-F71B-04D6-C6F102FA9309}"/>
              </a:ext>
            </a:extLst>
          </p:cNvPr>
          <p:cNvCxnSpPr>
            <a:cxnSpLocks/>
          </p:cNvCxnSpPr>
          <p:nvPr/>
        </p:nvCxnSpPr>
        <p:spPr>
          <a:xfrm>
            <a:off x="11788429" y="4545793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AB4141F4-8364-CFBE-0D89-00C2B91733CD}"/>
              </a:ext>
            </a:extLst>
          </p:cNvPr>
          <p:cNvSpPr txBox="1">
            <a:spLocks/>
          </p:cNvSpPr>
          <p:nvPr/>
        </p:nvSpPr>
        <p:spPr>
          <a:xfrm>
            <a:off x="11153199" y="5681637"/>
            <a:ext cx="2467785" cy="404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запись в исходную строку</a:t>
            </a:r>
          </a:p>
          <a:p>
            <a:pPr marL="0" indent="0">
              <a:buNone/>
            </a:pP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4A9ED91-DE68-8D2E-B79D-83800039A623}"/>
              </a:ext>
            </a:extLst>
          </p:cNvPr>
          <p:cNvSpPr txBox="1">
            <a:spLocks/>
          </p:cNvSpPr>
          <p:nvPr/>
        </p:nvSpPr>
        <p:spPr>
          <a:xfrm>
            <a:off x="8392223" y="2777143"/>
            <a:ext cx="3248565" cy="67825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413" i="1" dirty="0">
                <a:solidFill>
                  <a:schemeClr val="bg1"/>
                </a:solidFill>
                <a:latin typeface="Montserrat Light" pitchFamily="2" charset="77"/>
              </a:rPr>
              <a:t>работы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F2B6D4-980D-BAA6-D169-AEC4C40EFF89}"/>
              </a:ext>
            </a:extLst>
          </p:cNvPr>
          <p:cNvCxnSpPr>
            <a:cxnSpLocks/>
          </p:cNvCxnSpPr>
          <p:nvPr/>
        </p:nvCxnSpPr>
        <p:spPr>
          <a:xfrm>
            <a:off x="15310503" y="4541338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6B0AA24-32B8-EE78-CC91-2005291E88F4}"/>
              </a:ext>
            </a:extLst>
          </p:cNvPr>
          <p:cNvSpPr txBox="1">
            <a:spLocks/>
          </p:cNvSpPr>
          <p:nvPr/>
        </p:nvSpPr>
        <p:spPr>
          <a:xfrm>
            <a:off x="14587350" y="5661140"/>
            <a:ext cx="2207018" cy="3412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повтор на следующей строке</a:t>
            </a:r>
          </a:p>
          <a:p>
            <a:pPr marL="0" indent="0">
              <a:buNone/>
            </a:pP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837152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РАНЖИРУЮЩИЕ</a:t>
            </a:r>
          </a:p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ФУНКЦИИ</a:t>
            </a:r>
            <a:endParaRPr lang="en-GB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ПРИМЕР</a:t>
            </a:r>
            <a:endParaRPr lang="en-GB" sz="1800" b="1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category,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ROW_NUMBER() OVER(ORDER BY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 ASC) AS row,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RANK() OVER(ORDER BY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 ASC) AS rank,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DENSE_RANK () OVER(ORDER BY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 ASC)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dense_rank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where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between '2017-01-01' and '2017-01-30'</a:t>
            </a: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61136-5DA6-E191-3604-2948E1C7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36" y="1859280"/>
            <a:ext cx="8611361" cy="5288280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9161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F354A7-5E91-BA75-2082-BF985BB250C4}"/>
              </a:ext>
            </a:extLst>
          </p:cNvPr>
          <p:cNvSpPr txBox="1">
            <a:spLocks/>
          </p:cNvSpPr>
          <p:nvPr/>
        </p:nvSpPr>
        <p:spPr>
          <a:xfrm>
            <a:off x="4813766" y="1897653"/>
            <a:ext cx="6566657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8000" b="1" dirty="0">
                <a:solidFill>
                  <a:schemeClr val="bg1"/>
                </a:solidFill>
                <a:latin typeface="Montserrat" pitchFamily="2" charset="77"/>
              </a:rPr>
              <a:t>ФУНКЦИИ</a:t>
            </a: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7F4B5-5E30-317B-2007-A4DF8CF0F177}"/>
              </a:ext>
            </a:extLst>
          </p:cNvPr>
          <p:cNvCxnSpPr>
            <a:cxnSpLocks/>
          </p:cNvCxnSpPr>
          <p:nvPr/>
        </p:nvCxnSpPr>
        <p:spPr>
          <a:xfrm>
            <a:off x="8148264" y="3389450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8CEA08-58A5-D9EF-474E-EDDBD348301E}"/>
              </a:ext>
            </a:extLst>
          </p:cNvPr>
          <p:cNvCxnSpPr>
            <a:cxnSpLocks/>
          </p:cNvCxnSpPr>
          <p:nvPr/>
        </p:nvCxnSpPr>
        <p:spPr>
          <a:xfrm flipH="1" flipV="1">
            <a:off x="1451699" y="4525294"/>
            <a:ext cx="13873606" cy="2923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4DA43-0E89-345E-AB05-C28D58D4C5FC}"/>
              </a:ext>
            </a:extLst>
          </p:cNvPr>
          <p:cNvCxnSpPr>
            <a:cxnSpLocks/>
          </p:cNvCxnSpPr>
          <p:nvPr/>
        </p:nvCxnSpPr>
        <p:spPr>
          <a:xfrm>
            <a:off x="1451698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DE12995-7847-03B0-9965-C50B6B0BC257}"/>
              </a:ext>
            </a:extLst>
          </p:cNvPr>
          <p:cNvSpPr txBox="1">
            <a:spLocks/>
          </p:cNvSpPr>
          <p:nvPr/>
        </p:nvSpPr>
        <p:spPr>
          <a:xfrm>
            <a:off x="743321" y="5666452"/>
            <a:ext cx="2430624" cy="1918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LAG 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обращается к данным из предыдущей строки окна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1CBC2D-D049-E905-A5B9-326070DC154A}"/>
              </a:ext>
            </a:extLst>
          </p:cNvPr>
          <p:cNvCxnSpPr>
            <a:cxnSpLocks/>
          </p:cNvCxnSpPr>
          <p:nvPr/>
        </p:nvCxnSpPr>
        <p:spPr>
          <a:xfrm>
            <a:off x="6228987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E839463-DB73-CF5A-7BD3-E9DA3F595B1F}"/>
              </a:ext>
            </a:extLst>
          </p:cNvPr>
          <p:cNvSpPr txBox="1">
            <a:spLocks/>
          </p:cNvSpPr>
          <p:nvPr/>
        </p:nvSpPr>
        <p:spPr>
          <a:xfrm>
            <a:off x="5489436" y="5671389"/>
            <a:ext cx="2293662" cy="2182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LEAD 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обращается к данным из следующей строки окна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8A56B3-B489-F71B-04D6-C6F102FA9309}"/>
              </a:ext>
            </a:extLst>
          </p:cNvPr>
          <p:cNvCxnSpPr>
            <a:cxnSpLocks/>
          </p:cNvCxnSpPr>
          <p:nvPr/>
        </p:nvCxnSpPr>
        <p:spPr>
          <a:xfrm>
            <a:off x="10433765" y="4545793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AB4141F4-8364-CFBE-0D89-00C2B91733CD}"/>
              </a:ext>
            </a:extLst>
          </p:cNvPr>
          <p:cNvSpPr txBox="1">
            <a:spLocks/>
          </p:cNvSpPr>
          <p:nvPr/>
        </p:nvSpPr>
        <p:spPr>
          <a:xfrm>
            <a:off x="9798535" y="5681637"/>
            <a:ext cx="2467785" cy="404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FIRST_VALUE 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возвращает первое значение окна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4A9ED91-DE68-8D2E-B79D-83800039A623}"/>
              </a:ext>
            </a:extLst>
          </p:cNvPr>
          <p:cNvSpPr txBox="1">
            <a:spLocks/>
          </p:cNvSpPr>
          <p:nvPr/>
        </p:nvSpPr>
        <p:spPr>
          <a:xfrm>
            <a:off x="8087424" y="2777143"/>
            <a:ext cx="3248565" cy="67825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413" i="1" dirty="0">
                <a:solidFill>
                  <a:schemeClr val="bg1"/>
                </a:solidFill>
                <a:latin typeface="Montserrat Light" pitchFamily="2" charset="77"/>
              </a:rPr>
              <a:t>смещения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F2B6D4-980D-BAA6-D169-AEC4C40EFF89}"/>
              </a:ext>
            </a:extLst>
          </p:cNvPr>
          <p:cNvCxnSpPr>
            <a:cxnSpLocks/>
          </p:cNvCxnSpPr>
          <p:nvPr/>
        </p:nvCxnSpPr>
        <p:spPr>
          <a:xfrm>
            <a:off x="15310503" y="4541338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6B0AA24-32B8-EE78-CC91-2005291E88F4}"/>
              </a:ext>
            </a:extLst>
          </p:cNvPr>
          <p:cNvSpPr txBox="1">
            <a:spLocks/>
          </p:cNvSpPr>
          <p:nvPr/>
        </p:nvSpPr>
        <p:spPr>
          <a:xfrm>
            <a:off x="14367218" y="5661140"/>
            <a:ext cx="2207018" cy="3412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i="1" dirty="0">
                <a:solidFill>
                  <a:schemeClr val="bg1"/>
                </a:solidFill>
                <a:latin typeface="Montserrat Medium" pitchFamily="2" charset="77"/>
              </a:rPr>
              <a:t>LAST_VALUE 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–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возвращает последнее значение окна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42115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РАНЖИРУЮЩИЕ</a:t>
            </a:r>
          </a:p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ФУНКЦИИ</a:t>
            </a:r>
            <a:endParaRPr lang="en-GB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chemeClr val="bg1"/>
                </a:solidFill>
                <a:latin typeface="Montserrat Light" pitchFamily="2" charset="77"/>
              </a:rPr>
              <a:t>ПРИМЕР</a:t>
            </a:r>
            <a:endParaRPr lang="en-GB" sz="1800" b="1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 algn="just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  code, </a:t>
            </a:r>
          </a:p>
          <a:p>
            <a:pPr marL="0" indent="0" algn="just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LAG(code) OVER(ORDER BY code)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prev_code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 </a:t>
            </a:r>
          </a:p>
          <a:p>
            <a:pPr marL="0" indent="0" algn="just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LEAD(code) OVER(ORDER BY code)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next_code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 algn="just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 printer </a:t>
            </a:r>
          </a:p>
          <a:p>
            <a:pPr marL="0" indent="0" algn="just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ORDER BY code DESC</a:t>
            </a:r>
            <a:endParaRPr lang="en-GB" sz="36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729A9-D915-38AB-22DC-C434E15B3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10"/>
          <a:stretch/>
        </p:blipFill>
        <p:spPr>
          <a:xfrm>
            <a:off x="8008837" y="2210972"/>
            <a:ext cx="8270481" cy="3895946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7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51517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F354A7-5E91-BA75-2082-BF985BB250C4}"/>
              </a:ext>
            </a:extLst>
          </p:cNvPr>
          <p:cNvSpPr txBox="1">
            <a:spLocks/>
          </p:cNvSpPr>
          <p:nvPr/>
        </p:nvSpPr>
        <p:spPr>
          <a:xfrm>
            <a:off x="2698255" y="1897653"/>
            <a:ext cx="10613008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8000" b="1" dirty="0">
                <a:solidFill>
                  <a:schemeClr val="bg1"/>
                </a:solidFill>
                <a:latin typeface="Montserrat" pitchFamily="2" charset="77"/>
              </a:rPr>
              <a:t>АНАЛИТИЧЕСКИЕ</a:t>
            </a: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7F4B5-5E30-317B-2007-A4DF8CF0F177}"/>
              </a:ext>
            </a:extLst>
          </p:cNvPr>
          <p:cNvCxnSpPr>
            <a:cxnSpLocks/>
          </p:cNvCxnSpPr>
          <p:nvPr/>
        </p:nvCxnSpPr>
        <p:spPr>
          <a:xfrm>
            <a:off x="8148264" y="3389450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8CEA08-58A5-D9EF-474E-EDDBD348301E}"/>
              </a:ext>
            </a:extLst>
          </p:cNvPr>
          <p:cNvCxnSpPr>
            <a:cxnSpLocks/>
          </p:cNvCxnSpPr>
          <p:nvPr/>
        </p:nvCxnSpPr>
        <p:spPr>
          <a:xfrm flipH="1" flipV="1">
            <a:off x="1451699" y="4525294"/>
            <a:ext cx="13873606" cy="2923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4DA43-0E89-345E-AB05-C28D58D4C5FC}"/>
              </a:ext>
            </a:extLst>
          </p:cNvPr>
          <p:cNvCxnSpPr>
            <a:cxnSpLocks/>
          </p:cNvCxnSpPr>
          <p:nvPr/>
        </p:nvCxnSpPr>
        <p:spPr>
          <a:xfrm>
            <a:off x="1451698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DE12995-7847-03B0-9965-C50B6B0BC257}"/>
              </a:ext>
            </a:extLst>
          </p:cNvPr>
          <p:cNvSpPr txBox="1">
            <a:spLocks/>
          </p:cNvSpPr>
          <p:nvPr/>
        </p:nvSpPr>
        <p:spPr>
          <a:xfrm>
            <a:off x="743321" y="5666452"/>
            <a:ext cx="2430624" cy="1918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CUME_DIST 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—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вычисляет интегральное распределение (относительное положение) значений в окне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1CBC2D-D049-E905-A5B9-326070DC154A}"/>
              </a:ext>
            </a:extLst>
          </p:cNvPr>
          <p:cNvCxnSpPr>
            <a:cxnSpLocks/>
          </p:cNvCxnSpPr>
          <p:nvPr/>
        </p:nvCxnSpPr>
        <p:spPr>
          <a:xfrm>
            <a:off x="6228987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E839463-DB73-CF5A-7BD3-E9DA3F595B1F}"/>
              </a:ext>
            </a:extLst>
          </p:cNvPr>
          <p:cNvSpPr txBox="1">
            <a:spLocks/>
          </p:cNvSpPr>
          <p:nvPr/>
        </p:nvSpPr>
        <p:spPr>
          <a:xfrm>
            <a:off x="4921798" y="5671389"/>
            <a:ext cx="2861300" cy="2182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PERCENT_RANK 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—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вычисляет относительный ранг строки в окне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8A56B3-B489-F71B-04D6-C6F102FA9309}"/>
              </a:ext>
            </a:extLst>
          </p:cNvPr>
          <p:cNvCxnSpPr>
            <a:cxnSpLocks/>
          </p:cNvCxnSpPr>
          <p:nvPr/>
        </p:nvCxnSpPr>
        <p:spPr>
          <a:xfrm>
            <a:off x="10433765" y="4545793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AB4141F4-8364-CFBE-0D89-00C2B91733CD}"/>
              </a:ext>
            </a:extLst>
          </p:cNvPr>
          <p:cNvSpPr txBox="1">
            <a:spLocks/>
          </p:cNvSpPr>
          <p:nvPr/>
        </p:nvSpPr>
        <p:spPr>
          <a:xfrm>
            <a:off x="8874183" y="5681637"/>
            <a:ext cx="3392138" cy="404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PERCENTILE_CONT 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—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вычисляет </a:t>
            </a:r>
            <a:r>
              <a:rPr lang="ru-RU" sz="1706" dirty="0" err="1">
                <a:solidFill>
                  <a:schemeClr val="bg1"/>
                </a:solidFill>
                <a:latin typeface="Montserrat Light" pitchFamily="2" charset="77"/>
              </a:rPr>
              <a:t>процентиль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 на основе постоянного распределения значения столбца. В качестве параметра принимает </a:t>
            </a:r>
            <a:r>
              <a:rPr lang="ru-RU" sz="1706" dirty="0" err="1">
                <a:solidFill>
                  <a:schemeClr val="bg1"/>
                </a:solidFill>
                <a:latin typeface="Montserrat Light" pitchFamily="2" charset="77"/>
              </a:rPr>
              <a:t>процентиль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, который необходимо вычислить (можно посчитать медиану благодаря этой функции);</a:t>
            </a:r>
          </a:p>
          <a:p>
            <a:pPr marL="0" indent="0">
              <a:buNone/>
            </a:pP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4A9ED91-DE68-8D2E-B79D-83800039A623}"/>
              </a:ext>
            </a:extLst>
          </p:cNvPr>
          <p:cNvSpPr txBox="1">
            <a:spLocks/>
          </p:cNvSpPr>
          <p:nvPr/>
        </p:nvSpPr>
        <p:spPr>
          <a:xfrm>
            <a:off x="10395905" y="2777143"/>
            <a:ext cx="3248565" cy="67825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413" i="1" dirty="0">
                <a:solidFill>
                  <a:schemeClr val="bg1"/>
                </a:solidFill>
                <a:latin typeface="Montserrat Light" pitchFamily="2" charset="77"/>
              </a:rPr>
              <a:t>функции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F2B6D4-980D-BAA6-D169-AEC4C40EFF89}"/>
              </a:ext>
            </a:extLst>
          </p:cNvPr>
          <p:cNvCxnSpPr>
            <a:cxnSpLocks/>
          </p:cNvCxnSpPr>
          <p:nvPr/>
        </p:nvCxnSpPr>
        <p:spPr>
          <a:xfrm>
            <a:off x="15310503" y="4541338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6B0AA24-32B8-EE78-CC91-2005291E88F4}"/>
              </a:ext>
            </a:extLst>
          </p:cNvPr>
          <p:cNvSpPr txBox="1">
            <a:spLocks/>
          </p:cNvSpPr>
          <p:nvPr/>
        </p:nvSpPr>
        <p:spPr>
          <a:xfrm>
            <a:off x="13488807" y="5661140"/>
            <a:ext cx="3392131" cy="3412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400" i="1" dirty="0">
                <a:solidFill>
                  <a:schemeClr val="bg1"/>
                </a:solidFill>
                <a:latin typeface="Montserrat Medium" pitchFamily="2" charset="77"/>
              </a:rPr>
              <a:t>PERCENTILE_DISC </a:t>
            </a:r>
            <a:r>
              <a:rPr lang="en" sz="1706" dirty="0">
                <a:solidFill>
                  <a:schemeClr val="bg1"/>
                </a:solidFill>
                <a:latin typeface="Montserrat Light" pitchFamily="2" charset="77"/>
              </a:rPr>
              <a:t>— 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вычисляет определенный </a:t>
            </a:r>
            <a:r>
              <a:rPr lang="ru-RU" sz="1706" dirty="0" err="1">
                <a:solidFill>
                  <a:schemeClr val="bg1"/>
                </a:solidFill>
                <a:latin typeface="Montserrat Light" pitchFamily="2" charset="77"/>
              </a:rPr>
              <a:t>процентиль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 для отсортированных значений в наборе данных. В качестве параметра принимает </a:t>
            </a:r>
            <a:r>
              <a:rPr lang="ru-RU" sz="1706" dirty="0" err="1">
                <a:solidFill>
                  <a:schemeClr val="bg1"/>
                </a:solidFill>
                <a:latin typeface="Montserrat Light" pitchFamily="2" charset="77"/>
              </a:rPr>
              <a:t>процентиль</a:t>
            </a: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, который необходимо вычислить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81064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1">
            <a:extLst>
              <a:ext uri="{FF2B5EF4-FFF2-40B4-BE49-F238E27FC236}">
                <a16:creationId xmlns:a16="http://schemas.microsoft.com/office/drawing/2014/main" id="{7ABDB504-D97B-ABE5-55F9-0584390E806D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ЗАДАНИЕ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BC99D-9305-E8C5-37D1-7532F348576F}"/>
              </a:ext>
            </a:extLst>
          </p:cNvPr>
          <p:cNvSpPr txBox="1"/>
          <p:nvPr/>
        </p:nvSpPr>
        <p:spPr>
          <a:xfrm>
            <a:off x="13590739" y="7652600"/>
            <a:ext cx="358527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4000" dirty="0">
                <a:latin typeface=".Apple Color Emoji UI"/>
              </a:rPr>
              <a:t>🪄</a:t>
            </a:r>
          </a:p>
          <a:p>
            <a:endParaRPr lang="en-RU" sz="24000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6D97CBF-521F-DB51-D640-6D6295B5B14C}"/>
              </a:ext>
            </a:extLst>
          </p:cNvPr>
          <p:cNvSpPr txBox="1">
            <a:spLocks/>
          </p:cNvSpPr>
          <p:nvPr/>
        </p:nvSpPr>
        <p:spPr>
          <a:xfrm>
            <a:off x="727702" y="5101623"/>
            <a:ext cx="10806572" cy="21090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Хочу для всех заказов с датами между </a:t>
            </a:r>
            <a:r>
              <a:rPr lang="en-GB" sz="2275" i="1" dirty="0">
                <a:solidFill>
                  <a:schemeClr val="bg1"/>
                </a:solidFill>
                <a:latin typeface="Montserrat" pitchFamily="2" charset="77"/>
              </a:rPr>
              <a:t>'2017-01-01’ 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и</a:t>
            </a:r>
            <a:r>
              <a:rPr lang="en-GB" sz="2275" i="1" dirty="0">
                <a:solidFill>
                  <a:schemeClr val="bg1"/>
                </a:solidFill>
                <a:latin typeface="Montserrat" pitchFamily="2" charset="77"/>
              </a:rPr>
              <a:t> '2017-01-30’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 достать категорию, </a:t>
            </a:r>
            <a:r>
              <a:rPr lang="en-GB" sz="2275" i="1" dirty="0">
                <a:solidFill>
                  <a:schemeClr val="bg1"/>
                </a:solidFill>
                <a:latin typeface="Montserrat" pitchFamily="2" charset="77"/>
              </a:rPr>
              <a:t>id_</a:t>
            </a: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заказа, прибыль и суммарную прибыль по всей категории</a:t>
            </a:r>
            <a:endParaRPr lang="en-GB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en-US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386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path" presetSubtype="0" repeatCount="indefinite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0.2432 -0.18753 C -0.24027 -0.19795 -0.22517 -0.30734 -0.18735 -0.30002 C -0.13012 -0.28928 -0.10741 -0.21179 -0.05467 -0.28928 C -0.02152 -0.33518 0.01785 -0.4519 0.04651 -0.44864 C 0.11134 -0.44441 0.12499 -0.3246 0.12499 -0.21602 C 0.12654 -0.06023 0.04203 0.06967 -0.06071 0.08448 C -0.16482 0.0949 -0.25062 -0.07065 -0.2432 -0.18753 Z " pathEditMode="relative" rAng="0" ptsTypes="AAAAAAA" p14:bounceEnd="50000">
                                          <p:cBhvr>
                                            <p:cTn id="6" dur="3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87" y="5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path" presetSubtype="0" repeatCount="indefinite" accel="50000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0.2432 -0.18753 C -0.24027 -0.19795 -0.22517 -0.30734 -0.18735 -0.30002 C -0.13012 -0.28928 -0.10741 -0.21179 -0.05467 -0.28928 C -0.02152 -0.33518 0.01785 -0.4519 0.04651 -0.44864 C 0.11134 -0.44441 0.12499 -0.3246 0.12499 -0.21602 C 0.12654 -0.06023 0.04203 0.06967 -0.06071 0.08448 C -0.16482 0.0949 -0.25062 -0.07065 -0.2432 -0.18753 Z " pathEditMode="relative" rAng="0" ptsTypes="AAAAAAA">
                                          <p:cBhvr>
                                            <p:cTn id="6" dur="3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87" y="5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РЕШЕНИЕ</a:t>
            </a:r>
            <a:endParaRPr lang="en-GB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category,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order_id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profit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profit_order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over (partition by category)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profit_category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where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between '2017-01-01' and '2017-01-30'</a:t>
            </a: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6C612F-D872-1963-7ED2-C2F0B92BE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37" y="1819798"/>
            <a:ext cx="8616330" cy="5266802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87501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1">
            <a:extLst>
              <a:ext uri="{FF2B5EF4-FFF2-40B4-BE49-F238E27FC236}">
                <a16:creationId xmlns:a16="http://schemas.microsoft.com/office/drawing/2014/main" id="{7ABDB504-D97B-ABE5-55F9-0584390E806D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ЗАДАНИЕ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BC99D-9305-E8C5-37D1-7532F348576F}"/>
              </a:ext>
            </a:extLst>
          </p:cNvPr>
          <p:cNvSpPr txBox="1"/>
          <p:nvPr/>
        </p:nvSpPr>
        <p:spPr>
          <a:xfrm>
            <a:off x="13590739" y="7652600"/>
            <a:ext cx="3585276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4000" dirty="0">
                <a:latin typeface=".Apple Color Emoji UI"/>
              </a:rPr>
              <a:t>🪄</a:t>
            </a:r>
          </a:p>
          <a:p>
            <a:endParaRPr lang="en-RU" sz="24000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6D97CBF-521F-DB51-D640-6D6295B5B14C}"/>
              </a:ext>
            </a:extLst>
          </p:cNvPr>
          <p:cNvSpPr txBox="1">
            <a:spLocks/>
          </p:cNvSpPr>
          <p:nvPr/>
        </p:nvSpPr>
        <p:spPr>
          <a:xfrm>
            <a:off x="727701" y="5101623"/>
            <a:ext cx="13100265" cy="4448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  <a:t>Что выведет запрос:</a:t>
            </a:r>
            <a:br>
              <a:rPr lang="ru-RU" sz="2275" i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*,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DENSE_RANK () OVER(partition by category ORDER BY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sum_profit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ASC)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dense_rank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category,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sum_profit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where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between '2017-01-01' and '2017-01-30'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group by category,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GB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en-US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ru-RU" sz="2275" i="1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46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path" presetSubtype="0" repeatCount="indefinite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0.2432 -0.18753 C -0.24027 -0.19795 -0.22517 -0.30734 -0.18735 -0.30002 C -0.13012 -0.28928 -0.10741 -0.21179 -0.05467 -0.28928 C -0.02152 -0.33518 0.01785 -0.4519 0.04651 -0.44864 C 0.11134 -0.44441 0.12499 -0.3246 0.12499 -0.21602 C 0.12654 -0.06023 0.04203 0.06967 -0.06071 0.08448 C -0.16482 0.0949 -0.25062 -0.07065 -0.2432 -0.18753 Z " pathEditMode="relative" rAng="0" ptsTypes="AAAAAAA" p14:bounceEnd="50000">
                                          <p:cBhvr>
                                            <p:cTn id="6" dur="3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87" y="5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path" presetSubtype="0" repeatCount="indefinite" accel="50000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0.2432 -0.18753 C -0.24027 -0.19795 -0.22517 -0.30734 -0.18735 -0.30002 C -0.13012 -0.28928 -0.10741 -0.21179 -0.05467 -0.28928 C -0.02152 -0.33518 0.01785 -0.4519 0.04651 -0.44864 C 0.11134 -0.44441 0.12499 -0.3246 0.12499 -0.21602 C 0.12654 -0.06023 0.04203 0.06967 -0.06071 0.08448 C -0.16482 0.0949 -0.25062 -0.07065 -0.2432 -0.18753 Z " pathEditMode="relative" rAng="0" ptsTypes="AAAAAAA">
                                          <p:cBhvr>
                                            <p:cTn id="6" dur="30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387" y="5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РЕШЕНИЕ</a:t>
            </a:r>
            <a:endParaRPr lang="en-GB" sz="4550" b="1" dirty="0">
              <a:solidFill>
                <a:schemeClr val="bg1"/>
              </a:solidFill>
              <a:latin typeface="Montserrat" pitchFamily="2" charset="77"/>
            </a:endParaRPr>
          </a:p>
          <a:p>
            <a:pPr marL="0" indent="0">
              <a:buNone/>
            </a:pPr>
            <a:endParaRPr lang="en-GB" sz="1800" b="1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*,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DENSE_RANK () OVER( partition by category ORDER BY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sum_profit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ASC)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dense_rank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select category,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sum(profit) as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sum_profit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from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where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 between '2017-01-01' and '2017-01-30'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group by category,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      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</a:rPr>
              <a:t>order_date</a:t>
            </a:r>
            <a:endParaRPr lang="en-GB" sz="16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9DFF9-FA56-163C-EB44-E6F7B46B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37" y="1916976"/>
            <a:ext cx="8500338" cy="5235756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05074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1">
            <a:extLst>
              <a:ext uri="{FF2B5EF4-FFF2-40B4-BE49-F238E27FC236}">
                <a16:creationId xmlns:a16="http://schemas.microsoft.com/office/drawing/2014/main" id="{7ABDB504-D97B-ABE5-55F9-0584390E806D}"/>
              </a:ext>
            </a:extLst>
          </p:cNvPr>
          <p:cNvSpPr txBox="1">
            <a:spLocks/>
          </p:cNvSpPr>
          <p:nvPr/>
        </p:nvSpPr>
        <p:spPr>
          <a:xfrm>
            <a:off x="588307" y="3712885"/>
            <a:ext cx="16587708" cy="232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1376" b="1" spc="427" dirty="0">
                <a:solidFill>
                  <a:schemeClr val="bg1"/>
                </a:solidFill>
                <a:latin typeface="Montserrat ExtraBold" pitchFamily="2" charset="77"/>
                <a:ea typeface="Noto Sans Miao" panose="020B0502040504020204" pitchFamily="34" charset="0"/>
                <a:cs typeface="Aharoni" panose="02010803020104030203" pitchFamily="2" charset="-79"/>
              </a:rPr>
              <a:t>СПАСИБО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1E09F-AD44-BA0B-208B-71F5E0DBA739}"/>
              </a:ext>
            </a:extLst>
          </p:cNvPr>
          <p:cNvSpPr txBox="1"/>
          <p:nvPr/>
        </p:nvSpPr>
        <p:spPr>
          <a:xfrm rot="10800000">
            <a:off x="13607933" y="6648673"/>
            <a:ext cx="3140849" cy="3374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1330" dirty="0"/>
              <a:t>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B8D7C-5050-A381-6D0B-55DE4F703C3D}"/>
              </a:ext>
            </a:extLst>
          </p:cNvPr>
          <p:cNvSpPr txBox="1"/>
          <p:nvPr/>
        </p:nvSpPr>
        <p:spPr>
          <a:xfrm>
            <a:off x="12540485" y="6804916"/>
            <a:ext cx="1717584" cy="206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12798" dirty="0">
                <a:latin typeface=".Apple Color Emoji UI"/>
              </a:rPr>
              <a:t>🪄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AE8DDD-C351-733A-FA15-29FCE442F32D}"/>
              </a:ext>
            </a:extLst>
          </p:cNvPr>
          <p:cNvSpPr txBox="1">
            <a:spLocks/>
          </p:cNvSpPr>
          <p:nvPr/>
        </p:nvSpPr>
        <p:spPr>
          <a:xfrm>
            <a:off x="5150361" y="4992382"/>
            <a:ext cx="7940268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6257" b="1" i="1" dirty="0">
                <a:solidFill>
                  <a:schemeClr val="bg1"/>
                </a:solidFill>
                <a:latin typeface="Montserrat Light" pitchFamily="2" charset="77"/>
              </a:rPr>
              <a:t>что не </a:t>
            </a:r>
            <a:r>
              <a:rPr lang="ru-RU" sz="6257" b="1" i="1" dirty="0" err="1">
                <a:solidFill>
                  <a:schemeClr val="bg1"/>
                </a:solidFill>
                <a:latin typeface="Montserrat Light" pitchFamily="2" charset="77"/>
              </a:rPr>
              <a:t>чернулись</a:t>
            </a:r>
            <a:endParaRPr lang="en-RU" sz="6257" b="1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6620382-8E2C-DB7D-1CE1-7CB620E8ADA8}"/>
              </a:ext>
            </a:extLst>
          </p:cNvPr>
          <p:cNvSpPr txBox="1">
            <a:spLocks/>
          </p:cNvSpPr>
          <p:nvPr/>
        </p:nvSpPr>
        <p:spPr>
          <a:xfrm>
            <a:off x="588306" y="8594380"/>
            <a:ext cx="9327233" cy="678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991" dirty="0">
                <a:solidFill>
                  <a:schemeClr val="bg1"/>
                </a:solidFill>
                <a:latin typeface="Montserrat Light" pitchFamily="2" charset="77"/>
              </a:rPr>
              <a:t>по всем вопросам:</a:t>
            </a:r>
          </a:p>
          <a:p>
            <a:pPr marL="0" indent="0">
              <a:buNone/>
            </a:pPr>
            <a:r>
              <a:rPr lang="en-GB" sz="1991" dirty="0" err="1">
                <a:solidFill>
                  <a:schemeClr val="bg1"/>
                </a:solidFill>
                <a:latin typeface="Montserrat Light" pitchFamily="2" charset="77"/>
              </a:rPr>
              <a:t>tg</a:t>
            </a:r>
            <a:r>
              <a:rPr lang="en-GB" sz="1991" dirty="0">
                <a:solidFill>
                  <a:schemeClr val="bg1"/>
                </a:solidFill>
                <a:latin typeface="Montserrat Light" pitchFamily="2" charset="77"/>
              </a:rPr>
              <a:t>: @pank8</a:t>
            </a:r>
            <a:endParaRPr lang="en-RU" sz="1991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237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0027 -0.12763 C 0.16931 -0.12763 0.22526 -0.07147 0.22526 -0.00261 C 0.22526 0.06641 0.16931 0.12241 0.10027 0.12241 C 0.03123 0.12241 -0.02472 0.06641 -0.02472 -0.00261 C -0.02472 -0.07147 0.03123 -0.12763 0.10027 -0.12763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ПРИНЦИП РАБОТЫ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ПРИМЕР</a:t>
            </a:r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72F110B9-F71D-5703-1847-6E2CBCC4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81" y="1780920"/>
            <a:ext cx="6540443" cy="5438895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5775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ПРИНЦИП РАБОТЫ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СРАВНЕНИЕ С ОБЫЧНОЙ ФУНКЦИЕЙ: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Для обычной функции (т.н. операции </a:t>
            </a:r>
            <a:r>
              <a:rPr lang="ru-RU" sz="1800" dirty="0" err="1">
                <a:solidFill>
                  <a:schemeClr val="bg1"/>
                </a:solidFill>
                <a:latin typeface="Montserrat Light" pitchFamily="2" charset="77"/>
              </a:rPr>
              <a:t>Map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), все строки обрабатываются независимо друг от друга.</a:t>
            </a:r>
          </a:p>
          <a:p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А при использовании оконных функций, запрос делится на части (окна) и уже для каждой из отдельных частей считаются свои агрегаты.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A computer with a blank screen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pic>
        <p:nvPicPr>
          <p:cNvPr id="2" name="Picture 2" descr="Принцип работы оконной функции">
            <a:extLst>
              <a:ext uri="{FF2B5EF4-FFF2-40B4-BE49-F238E27FC236}">
                <a16:creationId xmlns:a16="http://schemas.microsoft.com/office/drawing/2014/main" id="{A54DF2A3-8076-09D7-0ADA-C27B6BDF8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721" y="2277554"/>
            <a:ext cx="8096835" cy="45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6700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ПРИНЦИП РАБОТЫ</a:t>
            </a:r>
          </a:p>
          <a:p>
            <a:pPr marL="0" indent="0">
              <a:buNone/>
            </a:pP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СРАВНЕНИЕ С АГРЕГАТНОЙ ФУНКЦИЕЙ:</a:t>
            </a: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В отличии от агрегатной функции, которая также работает с частью (окном) данных, результирующее количество строк оконной функции совпадает с кол-во строк на входе.</a:t>
            </a:r>
          </a:p>
          <a:p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A computer with a blank screen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AFA30187-A932-C807-04A5-52D857B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696" y="2786422"/>
            <a:ext cx="8414504" cy="286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5366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ПРИМЕР</a:t>
            </a:r>
          </a:p>
          <a:p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В нашей таблице есть категория и сумма профита по ней</a:t>
            </a:r>
          </a:p>
          <a:p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Хотим добавить столбец со средней суммой профита по каждой категории</a:t>
            </a:r>
          </a:p>
          <a:p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category,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profit 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'2017-01-01'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'2017-01-30'</a:t>
            </a:r>
          </a:p>
          <a:p>
            <a:pPr marL="0" indent="0">
              <a:buNone/>
            </a:pPr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E9DF2F-9175-DB3B-F23C-21C61D81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36" y="1918447"/>
            <a:ext cx="8575869" cy="5414545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0621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РЕШЕНИЕ 1</a:t>
            </a:r>
            <a:b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ru-RU" sz="2275" dirty="0">
                <a:solidFill>
                  <a:schemeClr val="bg1"/>
                </a:solidFill>
                <a:latin typeface="Montserrat Light" pitchFamily="2" charset="77"/>
              </a:rPr>
              <a:t>НЕКРАСИВОЕ</a:t>
            </a:r>
          </a:p>
          <a:p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Можно получить подзапросом с GROUP BY средний профит по каждой категории, потом </a:t>
            </a:r>
            <a:r>
              <a:rPr lang="ru-RU" sz="1800" dirty="0" err="1">
                <a:solidFill>
                  <a:schemeClr val="bg1"/>
                </a:solidFill>
                <a:latin typeface="Montserrat Light" pitchFamily="2" charset="77"/>
              </a:rPr>
              <a:t>приджоиниваем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 . </a:t>
            </a:r>
          </a:p>
          <a:p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Этот вариант не оптимален как с точки зрения скорости работы, так со сложностью кода.</a:t>
            </a:r>
          </a:p>
          <a:p>
            <a:pPr marL="0" indent="0">
              <a:buNone/>
            </a:pPr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category,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profit,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avg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category,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     </a:t>
            </a:r>
            <a:r>
              <a:rPr lang="en-GB" sz="16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(profit)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avg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'2017-01-01'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'2017-01-30'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category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 a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category</a:t>
            </a: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'2017-01-01'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'2017-01-30'</a:t>
            </a:r>
          </a:p>
          <a:p>
            <a:pPr marL="0" indent="0">
              <a:buNone/>
            </a:pPr>
            <a:endParaRPr lang="ru-RU" sz="1600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48CEA-2550-5298-6030-40951901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837" y="1837467"/>
            <a:ext cx="8575869" cy="5394773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4114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9B6E13C-4DAF-204F-8536-5F23E155437E}"/>
              </a:ext>
            </a:extLst>
          </p:cNvPr>
          <p:cNvSpPr txBox="1">
            <a:spLocks/>
          </p:cNvSpPr>
          <p:nvPr/>
        </p:nvSpPr>
        <p:spPr>
          <a:xfrm>
            <a:off x="505851" y="1743598"/>
            <a:ext cx="6829225" cy="5582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  <a:t>РЕШЕНИЕ </a:t>
            </a:r>
            <a:r>
              <a:rPr lang="en-GB" sz="4550" b="1" dirty="0">
                <a:solidFill>
                  <a:schemeClr val="bg1"/>
                </a:solidFill>
                <a:latin typeface="Montserrat" pitchFamily="2" charset="77"/>
              </a:rPr>
              <a:t>2</a:t>
            </a:r>
            <a:br>
              <a:rPr lang="ru-RU" sz="4550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ru-RU" sz="2275" b="1" dirty="0">
                <a:solidFill>
                  <a:schemeClr val="bg1"/>
                </a:solidFill>
                <a:latin typeface="Montserrat Light" pitchFamily="2" charset="77"/>
              </a:rPr>
              <a:t>ОКОННАЯ ФУНКЦИЯ</a:t>
            </a: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Было бы гораздо удобнее, если в запросе мы могли бы использовать функцию, которая отработала бы как обычная в </a:t>
            </a:r>
            <a:r>
              <a:rPr lang="ru-RU" sz="1800" dirty="0" err="1">
                <a:solidFill>
                  <a:schemeClr val="bg1"/>
                </a:solidFill>
                <a:latin typeface="Montserrat Light" pitchFamily="2" charset="77"/>
              </a:rPr>
              <a:t>SELECT'е</a:t>
            </a:r>
            <a:r>
              <a:rPr lang="ru-RU" sz="1800" dirty="0">
                <a:solidFill>
                  <a:schemeClr val="bg1"/>
                </a:solidFill>
                <a:latin typeface="Montserrat Light" pitchFamily="2" charset="77"/>
              </a:rPr>
              <a:t>, но при этом посчитала бы среднее за целый блок данных. </a:t>
            </a:r>
          </a:p>
          <a:p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category,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profit, 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       </a:t>
            </a:r>
            <a:r>
              <a:rPr lang="en-GB" sz="16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(profit)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over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partition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category)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avg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sandbox.orders_test_pan</a:t>
            </a:r>
            <a:endParaRPr lang="en-GB" sz="16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order_date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'2017-01-01' </a:t>
            </a:r>
            <a:r>
              <a:rPr lang="en-GB" sz="16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en-GB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'2017-01-30'</a:t>
            </a:r>
          </a:p>
          <a:p>
            <a:pPr marL="0" indent="0">
              <a:buNone/>
            </a:pPr>
            <a:endParaRPr lang="ru-RU" sz="1600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18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en-US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endParaRPr lang="ru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275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455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79C37-52E4-6903-F8FE-77E212780517}"/>
              </a:ext>
            </a:extLst>
          </p:cNvPr>
          <p:cNvSpPr/>
          <p:nvPr/>
        </p:nvSpPr>
        <p:spPr>
          <a:xfrm>
            <a:off x="8008837" y="1743598"/>
            <a:ext cx="8575870" cy="55825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9DD4-2924-4357-DEBF-7EA06943F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880" y="1788376"/>
            <a:ext cx="8632118" cy="5453069"/>
          </a:xfrm>
          <a:prstGeom prst="rect">
            <a:avLst/>
          </a:prstGeom>
        </p:spPr>
      </p:pic>
      <p:pic>
        <p:nvPicPr>
          <p:cNvPr id="8" name="Picture 7" descr="A computer with a blank screen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0CBD420D-A3D7-EF7D-204C-BB591E355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9" y="1267007"/>
            <a:ext cx="11052281" cy="75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7530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F354A7-5E91-BA75-2082-BF985BB250C4}"/>
              </a:ext>
            </a:extLst>
          </p:cNvPr>
          <p:cNvSpPr txBox="1">
            <a:spLocks/>
          </p:cNvSpPr>
          <p:nvPr/>
        </p:nvSpPr>
        <p:spPr>
          <a:xfrm>
            <a:off x="4813766" y="1897653"/>
            <a:ext cx="6566657" cy="921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8000" b="1" dirty="0">
                <a:solidFill>
                  <a:schemeClr val="bg1"/>
                </a:solidFill>
                <a:latin typeface="Montserrat" pitchFamily="2" charset="77"/>
              </a:rPr>
              <a:t>ВИДЫ</a:t>
            </a: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800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D7F4B5-5E30-317B-2007-A4DF8CF0F177}"/>
              </a:ext>
            </a:extLst>
          </p:cNvPr>
          <p:cNvCxnSpPr>
            <a:cxnSpLocks/>
          </p:cNvCxnSpPr>
          <p:nvPr/>
        </p:nvCxnSpPr>
        <p:spPr>
          <a:xfrm>
            <a:off x="8148264" y="3389450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8CEA08-58A5-D9EF-474E-EDDBD348301E}"/>
              </a:ext>
            </a:extLst>
          </p:cNvPr>
          <p:cNvCxnSpPr>
            <a:cxnSpLocks/>
          </p:cNvCxnSpPr>
          <p:nvPr/>
        </p:nvCxnSpPr>
        <p:spPr>
          <a:xfrm flipH="1" flipV="1">
            <a:off x="1451699" y="4525294"/>
            <a:ext cx="13873606" cy="29231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4DA43-0E89-345E-AB05-C28D58D4C5FC}"/>
              </a:ext>
            </a:extLst>
          </p:cNvPr>
          <p:cNvCxnSpPr>
            <a:cxnSpLocks/>
          </p:cNvCxnSpPr>
          <p:nvPr/>
        </p:nvCxnSpPr>
        <p:spPr>
          <a:xfrm>
            <a:off x="1451698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4DE12995-7847-03B0-9965-C50B6B0BC257}"/>
              </a:ext>
            </a:extLst>
          </p:cNvPr>
          <p:cNvSpPr txBox="1">
            <a:spLocks/>
          </p:cNvSpPr>
          <p:nvPr/>
        </p:nvSpPr>
        <p:spPr>
          <a:xfrm>
            <a:off x="743321" y="5666452"/>
            <a:ext cx="2430624" cy="1918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агрегатные</a:t>
            </a:r>
          </a:p>
          <a:p>
            <a:pPr marL="0" indent="0">
              <a:buNone/>
            </a:pPr>
            <a:endParaRPr lang="ru-RU" sz="1706" dirty="0">
              <a:solidFill>
                <a:schemeClr val="bg1"/>
              </a:solidFill>
              <a:latin typeface="Montserrat Light" pitchFamily="2" charset="77"/>
            </a:endParaRPr>
          </a:p>
          <a:p>
            <a:pPr marL="0" indent="0">
              <a:buNone/>
            </a:pPr>
            <a:endParaRPr lang="en-RU" sz="2844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1CBC2D-D049-E905-A5B9-326070DC154A}"/>
              </a:ext>
            </a:extLst>
          </p:cNvPr>
          <p:cNvCxnSpPr>
            <a:cxnSpLocks/>
          </p:cNvCxnSpPr>
          <p:nvPr/>
        </p:nvCxnSpPr>
        <p:spPr>
          <a:xfrm>
            <a:off x="6228987" y="4530606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E839463-DB73-CF5A-7BD3-E9DA3F595B1F}"/>
              </a:ext>
            </a:extLst>
          </p:cNvPr>
          <p:cNvSpPr txBox="1">
            <a:spLocks/>
          </p:cNvSpPr>
          <p:nvPr/>
        </p:nvSpPr>
        <p:spPr>
          <a:xfrm>
            <a:off x="5489436" y="5671389"/>
            <a:ext cx="2293662" cy="2182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ранжирующие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8A56B3-B489-F71B-04D6-C6F102FA9309}"/>
              </a:ext>
            </a:extLst>
          </p:cNvPr>
          <p:cNvCxnSpPr>
            <a:cxnSpLocks/>
          </p:cNvCxnSpPr>
          <p:nvPr/>
        </p:nvCxnSpPr>
        <p:spPr>
          <a:xfrm>
            <a:off x="10433765" y="4545793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AB4141F4-8364-CFBE-0D89-00C2B91733CD}"/>
              </a:ext>
            </a:extLst>
          </p:cNvPr>
          <p:cNvSpPr txBox="1">
            <a:spLocks/>
          </p:cNvSpPr>
          <p:nvPr/>
        </p:nvSpPr>
        <p:spPr>
          <a:xfrm>
            <a:off x="9798535" y="5681637"/>
            <a:ext cx="2467785" cy="4049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смещения</a:t>
            </a:r>
          </a:p>
          <a:p>
            <a:pPr marL="0" indent="0">
              <a:buNone/>
            </a:pP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4A9ED91-DE68-8D2E-B79D-83800039A623}"/>
              </a:ext>
            </a:extLst>
          </p:cNvPr>
          <p:cNvSpPr txBox="1">
            <a:spLocks/>
          </p:cNvSpPr>
          <p:nvPr/>
        </p:nvSpPr>
        <p:spPr>
          <a:xfrm>
            <a:off x="7325424" y="2777143"/>
            <a:ext cx="3248565" cy="678257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413" i="1" dirty="0" err="1">
                <a:solidFill>
                  <a:schemeClr val="bg1"/>
                </a:solidFill>
                <a:latin typeface="Montserrat Light" pitchFamily="2" charset="77"/>
              </a:rPr>
              <a:t>оконок</a:t>
            </a:r>
            <a:endParaRPr lang="en-RU" sz="3413" i="1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F2B6D4-980D-BAA6-D169-AEC4C40EFF89}"/>
              </a:ext>
            </a:extLst>
          </p:cNvPr>
          <p:cNvCxnSpPr>
            <a:cxnSpLocks/>
          </p:cNvCxnSpPr>
          <p:nvPr/>
        </p:nvCxnSpPr>
        <p:spPr>
          <a:xfrm>
            <a:off x="15310503" y="4541338"/>
            <a:ext cx="0" cy="113584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6B0AA24-32B8-EE78-CC91-2005291E88F4}"/>
              </a:ext>
            </a:extLst>
          </p:cNvPr>
          <p:cNvSpPr txBox="1">
            <a:spLocks/>
          </p:cNvSpPr>
          <p:nvPr/>
        </p:nvSpPr>
        <p:spPr>
          <a:xfrm>
            <a:off x="14367218" y="5661140"/>
            <a:ext cx="2207018" cy="3412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706" dirty="0">
                <a:solidFill>
                  <a:schemeClr val="bg1"/>
                </a:solidFill>
                <a:latin typeface="Montserrat Light" pitchFamily="2" charset="77"/>
              </a:rPr>
              <a:t>аналитические</a:t>
            </a:r>
            <a:endParaRPr lang="en-RU" sz="1706" dirty="0">
              <a:solidFill>
                <a:schemeClr val="bg1"/>
              </a:solidFill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753798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Мэдисон">
  <a:themeElements>
    <a:clrScheme name="Мэдисон">
      <a:dk1>
        <a:srgbClr val="000000"/>
      </a:dk1>
      <a:lt1>
        <a:srgbClr val="005BFF"/>
      </a:lt1>
      <a:dk2>
        <a:srgbClr val="A7A7A7"/>
      </a:dk2>
      <a:lt2>
        <a:srgbClr val="535353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FF"/>
      </a:hlink>
      <a:folHlink>
        <a:srgbClr val="FF00FF"/>
      </a:folHlink>
    </a:clrScheme>
    <a:fontScheme name="Мэдисон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3002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3002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24769</TotalTime>
  <Words>1969</Words>
  <Application>Microsoft Office PowerPoint</Application>
  <PresentationFormat>Произвольный</PresentationFormat>
  <Paragraphs>316</Paragraphs>
  <Slides>28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42" baseType="lpstr">
      <vt:lpstr>.Apple Color Emoji UI</vt:lpstr>
      <vt:lpstr>.AppleSystemUIFont</vt:lpstr>
      <vt:lpstr>Arial</vt:lpstr>
      <vt:lpstr>Calibri</vt:lpstr>
      <vt:lpstr>Courier New</vt:lpstr>
      <vt:lpstr>Helvetica</vt:lpstr>
      <vt:lpstr>Menlo</vt:lpstr>
      <vt:lpstr>Montserrat</vt:lpstr>
      <vt:lpstr>Montserrat ExtraBold</vt:lpstr>
      <vt:lpstr>Montserrat Light</vt:lpstr>
      <vt:lpstr>Montserrat Medium</vt:lpstr>
      <vt:lpstr>Мэдисон</vt:lpstr>
      <vt:lpstr>Мэдисон</vt:lpstr>
      <vt:lpstr>Слайд think-cell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Саныч</cp:lastModifiedBy>
  <cp:revision>526</cp:revision>
  <dcterms:created xsi:type="dcterms:W3CDTF">2018-08-29T11:25:32Z</dcterms:created>
  <dcterms:modified xsi:type="dcterms:W3CDTF">2023-10-13T12:35:07Z</dcterms:modified>
</cp:coreProperties>
</file>